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handoutMasterIdLst>
    <p:handoutMasterId r:id="rId42"/>
  </p:handoutMasterIdLst>
  <p:sldIdLst>
    <p:sldId id="256" r:id="rId2"/>
    <p:sldId id="311" r:id="rId3"/>
    <p:sldId id="333" r:id="rId4"/>
    <p:sldId id="359" r:id="rId5"/>
    <p:sldId id="355" r:id="rId6"/>
    <p:sldId id="335" r:id="rId7"/>
    <p:sldId id="353" r:id="rId8"/>
    <p:sldId id="362" r:id="rId9"/>
    <p:sldId id="336" r:id="rId10"/>
    <p:sldId id="351" r:id="rId11"/>
    <p:sldId id="352" r:id="rId12"/>
    <p:sldId id="337" r:id="rId13"/>
    <p:sldId id="365" r:id="rId14"/>
    <p:sldId id="360" r:id="rId15"/>
    <p:sldId id="332" r:id="rId16"/>
    <p:sldId id="363" r:id="rId17"/>
    <p:sldId id="334" r:id="rId18"/>
    <p:sldId id="364" r:id="rId19"/>
    <p:sldId id="318"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72" r:id="rId33"/>
    <p:sldId id="368" r:id="rId34"/>
    <p:sldId id="357" r:id="rId35"/>
    <p:sldId id="371" r:id="rId36"/>
    <p:sldId id="350" r:id="rId37"/>
    <p:sldId id="367" r:id="rId38"/>
    <p:sldId id="358" r:id="rId39"/>
    <p:sldId id="354" r:id="rId40"/>
    <p:sldId id="361"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VAGRundschriftD" panose="00000500000000000000" pitchFamily="2" charset="0"/>
      <p:regular r:id="rId49"/>
      <p:italic r:id="rId50"/>
    </p:embeddedFont>
    <p:embeddedFont>
      <p:font typeface="Open Sans" panose="020B0606030504020204" pitchFamily="34" charset="0"/>
      <p:regular r:id="rId51"/>
      <p:bold r:id="rId52"/>
    </p:embeddedFont>
    <p:embeddedFont>
      <p:font typeface="VAGRundschriftDLig" panose="00000400000000000000" pitchFamily="2" charset="0"/>
      <p:regular r:id="rId53"/>
      <p:italic r:id="rId54"/>
    </p:embeddedFont>
    <p:embeddedFont>
      <p:font typeface="Roboto Thin" panose="02000000000000000000" pitchFamily="2" charset="0"/>
      <p:regular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sell Jones" initials="RJ" lastIdx="10" clrIdx="0">
    <p:extLst>
      <p:ext uri="{19B8F6BF-5375-455C-9EA6-DF929625EA0E}">
        <p15:presenceInfo xmlns:p15="http://schemas.microsoft.com/office/powerpoint/2012/main" userId="S-1-5-21-3605511417-3388822232-3872510157-53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3A5B"/>
    <a:srgbClr val="983B8E"/>
    <a:srgbClr val="FAA6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1" autoAdjust="0"/>
    <p:restoredTop sz="94660"/>
  </p:normalViewPr>
  <p:slideViewPr>
    <p:cSldViewPr snapToGrid="0">
      <p:cViewPr varScale="1">
        <p:scale>
          <a:sx n="115" d="100"/>
          <a:sy n="115" d="100"/>
        </p:scale>
        <p:origin x="180" y="108"/>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13T15:21:47.652" idx="3">
    <p:pos x="2808" y="894"/>
    <p:text>This is included because the design improvements are often directly related to performance - we removed or redesigned elements that carried a lot of code debt but didn't generate enough business to justify it. Or elements which could be achieved just as well (or better) with a design that required less code and rendered faster.</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3-13T14:23:01.105" idx="1">
    <p:pos x="3223" y="3560"/>
    <p:text>Example: we loaded JQuery-UI (which is an addon for JQuery and powers things slider imputs, and draggable boxes). It's over a year since we've used it on the site. But it was 680k, and loaded on every page. Similarly, we have tons of legacy JS that's been written for previous iterations of the site, but which we've never had time to remove (removing code is always a risk, and doing it requires time for planning and testing). These changes will improve performance significantly.</p:text>
    <p:extLst mod="1">
      <p:ext uri="{C676402C-5697-4E1C-873F-D02D1690AC5C}">
        <p15:threadingInfo xmlns:p15="http://schemas.microsoft.com/office/powerpoint/2012/main" timeZoneBias="0"/>
      </p:ext>
    </p:extLst>
  </p:cm>
  <p:cm authorId="1" dt="2018-03-13T14:23:53.947" idx="2">
    <p:pos x="7272" y="2550"/>
    <p:text>Example: the form validation appearance behaviour now loads after the page has finished rendering –  it's unnecessary immediately, so we loading it later improves the page rendering</p:text>
    <p:extLst>
      <p:ext uri="{C676402C-5697-4E1C-873F-D02D1690AC5C}">
        <p15:threadingInfo xmlns:p15="http://schemas.microsoft.com/office/powerpoint/2012/main" timeZoneBias="0"/>
      </p:ext>
    </p:extLst>
  </p:cm>
  <p:cm authorId="1" dt="2018-03-13T16:52:32.029" idx="9">
    <p:pos x="5268" y="1680"/>
    <p:text>This means it renders the mobile view first, and then uses "media queries" to check if it's being viewed on a desktop, and scales up. The old Bootstrap code does this the other way around.</p:text>
    <p:extLst>
      <p:ext uri="{C676402C-5697-4E1C-873F-D02D1690AC5C}">
        <p15:threadingInfo xmlns:p15="http://schemas.microsoft.com/office/powerpoint/2012/main" timeZoneBias="0"/>
      </p:ext>
    </p:extLst>
  </p:cm>
  <p:cm authorId="1" dt="2018-03-13T16:53:26.558" idx="10">
    <p:pos x="6330" y="2124"/>
    <p:text>Not sure if it's worth talking about LiteFrame in any more detail here?</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3-13T15:46:37.915" idx="5">
    <p:pos x="6456" y="1908"/>
    <p:text>Example: for each result we used to load ALL the data we held for the provider - all products, all variations,even their address! And if the same provider appeared 10x in the results, we loaded the address 10x. So we've restructured the database and re-written the PHP to eliminate this</p:text>
    <p:extLst>
      <p:ext uri="{C676402C-5697-4E1C-873F-D02D1690AC5C}">
        <p15:threadingInfo xmlns:p15="http://schemas.microsoft.com/office/powerpoint/2012/main" timeZoneBias="0"/>
      </p:ext>
    </p:extLst>
  </p:cm>
  <p:cm authorId="1" dt="2018-03-13T15:48:04.283" idx="6">
    <p:pos x="6966" y="2106"/>
    <p:text>On the previous site we loaded all of this data when the page loaded - every "more info" box for every single product. Now we only load the "more info" when a user clicks the link (and only for one product at a time), so it makes the page load and render faster.</p:text>
    <p:extLst mod="1">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3-13T15:49:45.962" idx="7">
    <p:pos x="4362" y="1908"/>
    <p:text>Similar to how all the data used to load on Results Tables. We used to load data into the Decision Engine in a similarly inefficeint way, and then we'd do calculations using that data. Loading the data was slow and inefficient. Throwing it around to do the calculations was even worse. So now we load less and process less (and hugely more efficiently), so it all happens much faster. Literally 100x faster.</p:text>
    <p:extLst mod="1">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3F759-DF63-4699-AE48-384F8C8137F7}" type="datetimeFigureOut">
              <a:rPr lang="en-GB" smtClean="0"/>
              <a:t>09/04/2018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B021C2-B498-49A5-9695-96E360C05289}" type="slidenum">
              <a:rPr lang="en-GB" smtClean="0"/>
              <a:t>‹#›</a:t>
            </a:fld>
            <a:endParaRPr lang="en-GB"/>
          </a:p>
        </p:txBody>
      </p:sp>
    </p:spTree>
    <p:extLst>
      <p:ext uri="{BB962C8B-B14F-4D97-AF65-F5344CB8AC3E}">
        <p14:creationId xmlns:p14="http://schemas.microsoft.com/office/powerpoint/2010/main" val="196232025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4088D99-1D53-40DF-B528-B993AA682E4C}" type="datetimeFigureOut">
              <a:rPr lang="en-GB" smtClean="0"/>
              <a:t>09/04/2018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772626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4088D99-1D53-40DF-B528-B993AA682E4C}" type="datetimeFigureOut">
              <a:rPr lang="en-GB" smtClean="0"/>
              <a:t>09/04/2018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2747523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4088D99-1D53-40DF-B528-B993AA682E4C}" type="datetimeFigureOut">
              <a:rPr lang="en-GB" smtClean="0"/>
              <a:t>09/04/2018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3477287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4088D99-1D53-40DF-B528-B993AA682E4C}" type="datetimeFigureOut">
              <a:rPr lang="en-GB" smtClean="0"/>
              <a:t>09/04/2018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421346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4088D99-1D53-40DF-B528-B993AA682E4C}" type="datetimeFigureOut">
              <a:rPr lang="en-GB" smtClean="0"/>
              <a:t>09/04/2018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69404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4088D99-1D53-40DF-B528-B993AA682E4C}" type="datetimeFigureOut">
              <a:rPr lang="en-GB" smtClean="0"/>
              <a:t>09/04/2018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411692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4088D99-1D53-40DF-B528-B993AA682E4C}" type="datetimeFigureOut">
              <a:rPr lang="en-GB" smtClean="0"/>
              <a:t>09/04/2018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1203442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4088D99-1D53-40DF-B528-B993AA682E4C}" type="datetimeFigureOut">
              <a:rPr lang="en-GB" smtClean="0"/>
              <a:t>09/04/2018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366468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88D99-1D53-40DF-B528-B993AA682E4C}" type="datetimeFigureOut">
              <a:rPr lang="en-GB" smtClean="0"/>
              <a:t>09/04/2018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3772226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4088D99-1D53-40DF-B528-B993AA682E4C}" type="datetimeFigureOut">
              <a:rPr lang="en-GB" smtClean="0"/>
              <a:t>09/04/2018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3215905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4088D99-1D53-40DF-B528-B993AA682E4C}" type="datetimeFigureOut">
              <a:rPr lang="en-GB" smtClean="0"/>
              <a:t>09/04/2018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D83B90-82FA-4331-81B6-6F9CBC52D19F}" type="slidenum">
              <a:rPr lang="en-GB" smtClean="0"/>
              <a:t>‹#›</a:t>
            </a:fld>
            <a:endParaRPr lang="en-GB"/>
          </a:p>
        </p:txBody>
      </p:sp>
    </p:spTree>
    <p:extLst>
      <p:ext uri="{BB962C8B-B14F-4D97-AF65-F5344CB8AC3E}">
        <p14:creationId xmlns:p14="http://schemas.microsoft.com/office/powerpoint/2010/main" val="1773065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88D99-1D53-40DF-B528-B993AA682E4C}" type="datetimeFigureOut">
              <a:rPr lang="en-GB" smtClean="0"/>
              <a:t>09/04/2018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83B90-82FA-4331-81B6-6F9CBC52D19F}" type="slidenum">
              <a:rPr lang="en-GB" smtClean="0"/>
              <a:t>‹#›</a:t>
            </a:fld>
            <a:endParaRPr lang="en-GB"/>
          </a:p>
        </p:txBody>
      </p:sp>
    </p:spTree>
    <p:extLst>
      <p:ext uri="{BB962C8B-B14F-4D97-AF65-F5344CB8AC3E}">
        <p14:creationId xmlns:p14="http://schemas.microsoft.com/office/powerpoint/2010/main" val="982028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www.webpagetest.org/mobiletest"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feature.moneyguru.com/"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slideLayout" Target="../slideLayouts/slideLayout1.xml"/><Relationship Id="rId4" Type="http://schemas.openxmlformats.org/officeDocument/2006/relationships/video" Target="../media/media4.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media" Target="../media/media6.mp4"/><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video" Target="../media/media6.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media" Target="../media/media8.mp4"/><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png"/><Relationship Id="rId5" Type="http://schemas.openxmlformats.org/officeDocument/2006/relationships/slideLayout" Target="../slideLayouts/slideLayout1.xml"/><Relationship Id="rId4" Type="http://schemas.openxmlformats.org/officeDocument/2006/relationships/video" Target="../media/media8.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media" Target="../media/media10.mp4"/><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video" Target="../media/media10.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media" Target="../media/media12.mp4"/><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video" Target="../media/media12.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media" Target="../media/media14.mp4"/><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10.png"/><Relationship Id="rId5" Type="http://schemas.openxmlformats.org/officeDocument/2006/relationships/slideLayout" Target="../slideLayouts/slideLayout1.xml"/><Relationship Id="rId4" Type="http://schemas.openxmlformats.org/officeDocument/2006/relationships/video" Target="../media/media14.mp4"/></Relationships>
</file>

<file path=ppt/slides/_rels/slide32.xml.rels><?xml version="1.0" encoding="UTF-8" standalone="yes"?>
<Relationships xmlns="http://schemas.openxmlformats.org/package/2006/relationships"><Relationship Id="rId2" Type="http://schemas.openxmlformats.org/officeDocument/2006/relationships/hyperlink" Target="http://www.webpagetest.org/"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5459" y="1130676"/>
            <a:ext cx="11277600" cy="2387600"/>
          </a:xfrm>
        </p:spPr>
        <p:txBody>
          <a:bodyPr>
            <a:normAutofit/>
          </a:bodyPr>
          <a:lstStyle/>
          <a:p>
            <a:r>
              <a:rPr lang="en-GB" sz="4000" dirty="0" smtClean="0">
                <a:solidFill>
                  <a:schemeClr val="bg1"/>
                </a:solidFill>
                <a:latin typeface="VAGRundschriftD" panose="00000500000000000000" pitchFamily="2" charset="0"/>
                <a:ea typeface="Open Sans" panose="020B0606030504020204" pitchFamily="34" charset="0"/>
                <a:cs typeface="Open Sans" panose="020B0606030504020204" pitchFamily="34" charset="0"/>
              </a:rPr>
              <a:t>Money Guru speed comparisons</a:t>
            </a:r>
            <a:endParaRPr lang="en-GB" sz="4000" dirty="0">
              <a:solidFill>
                <a:schemeClr val="bg1"/>
              </a:solidFill>
              <a:latin typeface="VAGRundschriftD" panose="00000500000000000000" pitchFamily="2" charset="0"/>
              <a:ea typeface="Open Sans" panose="020B0606030504020204" pitchFamily="34" charset="0"/>
              <a:cs typeface="Open Sans" panose="020B0606030504020204" pitchFamily="34" charset="0"/>
            </a:endParaRPr>
          </a:p>
        </p:txBody>
      </p:sp>
      <p:sp>
        <p:nvSpPr>
          <p:cNvPr id="3" name="Subtitle 2"/>
          <p:cNvSpPr>
            <a:spLocks noGrp="1"/>
          </p:cNvSpPr>
          <p:nvPr>
            <p:ph type="subTitle" idx="1"/>
          </p:nvPr>
        </p:nvSpPr>
        <p:spPr>
          <a:xfrm>
            <a:off x="535459" y="3610351"/>
            <a:ext cx="11277600" cy="1655762"/>
          </a:xfrm>
        </p:spPr>
        <p:txBody>
          <a:bodyPr/>
          <a:lstStyle/>
          <a:p>
            <a:r>
              <a:rPr lang="en-GB" dirty="0" smtClean="0">
                <a:solidFill>
                  <a:schemeClr val="bg1"/>
                </a:solidFill>
                <a:latin typeface="VAGRundschriftDLig" panose="00000400000000000000" pitchFamily="2" charset="0"/>
                <a:ea typeface="Open Sans" panose="020B0606030504020204" pitchFamily="34" charset="0"/>
                <a:cs typeface="Open Sans" panose="020B0606030504020204" pitchFamily="34" charset="0"/>
              </a:rPr>
              <a:t>Site performance improvements</a:t>
            </a:r>
          </a:p>
        </p:txBody>
      </p:sp>
    </p:spTree>
    <p:extLst>
      <p:ext uri="{BB962C8B-B14F-4D97-AF65-F5344CB8AC3E}">
        <p14:creationId xmlns:p14="http://schemas.microsoft.com/office/powerpoint/2010/main" val="3217013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5: </a:t>
            </a:r>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Decision </a:t>
            </a:r>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Engine </a:t>
            </a:r>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improvements</a:t>
            </a: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cs typeface="Calibri Light" panose="020F0302020204030204" pitchFamily="34" charset="0"/>
              </a:rPr>
              <a:t>Re-engineered the Decision Engine code and logic</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Changed the way we approach the Decision Engine coding, to improve logic</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Re-coded </a:t>
            </a:r>
            <a:r>
              <a:rPr lang="en-GB" dirty="0" smtClean="0">
                <a:solidFill>
                  <a:schemeClr val="bg2">
                    <a:lumMod val="75000"/>
                  </a:schemeClr>
                </a:solidFill>
                <a:cs typeface="Calibri Light" panose="020F0302020204030204" pitchFamily="34" charset="0"/>
              </a:rPr>
              <a:t>the Decision </a:t>
            </a:r>
            <a:r>
              <a:rPr lang="en-GB" dirty="0" smtClean="0">
                <a:solidFill>
                  <a:schemeClr val="bg2">
                    <a:lumMod val="75000"/>
                  </a:schemeClr>
                </a:solidFill>
                <a:cs typeface="Calibri Light" panose="020F0302020204030204" pitchFamily="34" charset="0"/>
              </a:rPr>
              <a:t>Engine to </a:t>
            </a:r>
            <a:r>
              <a:rPr lang="en-GB" dirty="0" smtClean="0">
                <a:solidFill>
                  <a:schemeClr val="bg2">
                    <a:lumMod val="75000"/>
                  </a:schemeClr>
                </a:solidFill>
                <a:cs typeface="Calibri Light" panose="020F0302020204030204" pitchFamily="34" charset="0"/>
              </a:rPr>
              <a:t>improve performance</a:t>
            </a:r>
            <a:endParaRPr lang="en-GB" dirty="0" smtClean="0">
              <a:solidFill>
                <a:schemeClr val="bg2">
                  <a:lumMod val="75000"/>
                </a:schemeClr>
              </a:solidFill>
              <a:cs typeface="Calibri Light" panose="020F0302020204030204" pitchFamily="34" charset="0"/>
            </a:endParaRPr>
          </a:p>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Increased </a:t>
            </a:r>
            <a:r>
              <a:rPr lang="en-GB" dirty="0" smtClean="0">
                <a:solidFill>
                  <a:srgbClr val="0C3A5B"/>
                </a:solidFill>
                <a:cs typeface="Calibri Light" panose="020F0302020204030204" pitchFamily="34" charset="0"/>
              </a:rPr>
              <a:t>Decisions Per Second</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Previously could only handle 1 decision per second (based on 100 concurrent requests)</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Can now handle 100 decisions per second</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Performance has been increased </a:t>
            </a:r>
            <a:r>
              <a:rPr lang="en-GB" dirty="0" smtClean="0">
                <a:solidFill>
                  <a:schemeClr val="bg2">
                    <a:lumMod val="75000"/>
                  </a:schemeClr>
                </a:solidFill>
                <a:latin typeface="+mj-lt"/>
                <a:cs typeface="Calibri Light" panose="020F0302020204030204" pitchFamily="34" charset="0"/>
              </a:rPr>
              <a:t>100x</a:t>
            </a:r>
          </a:p>
        </p:txBody>
      </p:sp>
    </p:spTree>
    <p:extLst>
      <p:ext uri="{BB962C8B-B14F-4D97-AF65-F5344CB8AC3E}">
        <p14:creationId xmlns:p14="http://schemas.microsoft.com/office/powerpoint/2010/main" val="2000740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6: </a:t>
            </a:r>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Infrastructure </a:t>
            </a:r>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improvements</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a:solidFill>
                  <a:srgbClr val="0C3A5B"/>
                </a:solidFill>
                <a:cs typeface="Calibri Light" panose="020F0302020204030204" pitchFamily="34" charset="0"/>
              </a:rPr>
              <a:t>Upgraded PHP to version </a:t>
            </a:r>
            <a:r>
              <a:rPr lang="en-GB" dirty="0" smtClean="0">
                <a:solidFill>
                  <a:srgbClr val="0C3A5B"/>
                </a:solidFill>
                <a:cs typeface="Calibri Light" panose="020F0302020204030204" pitchFamily="34" charset="0"/>
              </a:rPr>
              <a:t>7.2</a:t>
            </a:r>
            <a:endParaRPr lang="en-GB" dirty="0">
              <a:solidFill>
                <a:srgbClr val="0C3A5B"/>
              </a:solidFill>
              <a:cs typeface="Calibri Light" panose="020F0302020204030204" pitchFamily="34" charset="0"/>
            </a:endParaRPr>
          </a:p>
          <a:p>
            <a:pPr marL="800100" lvl="1" indent="-342900" algn="l">
              <a:buFont typeface="Arial" panose="020B0604020202020204" pitchFamily="34" charset="0"/>
              <a:buChar char="•"/>
            </a:pPr>
            <a:r>
              <a:rPr lang="en-GB" dirty="0">
                <a:solidFill>
                  <a:schemeClr val="bg2">
                    <a:lumMod val="75000"/>
                  </a:schemeClr>
                </a:solidFill>
                <a:cs typeface="Calibri Light" panose="020F0302020204030204" pitchFamily="34" charset="0"/>
              </a:rPr>
              <a:t>A </a:t>
            </a:r>
            <a:r>
              <a:rPr lang="en-GB" dirty="0" smtClean="0">
                <a:solidFill>
                  <a:schemeClr val="bg2">
                    <a:lumMod val="75000"/>
                  </a:schemeClr>
                </a:solidFill>
                <a:cs typeface="Calibri Light" panose="020F0302020204030204" pitchFamily="34" charset="0"/>
              </a:rPr>
              <a:t>faster, more modern </a:t>
            </a:r>
            <a:r>
              <a:rPr lang="en-GB" dirty="0">
                <a:solidFill>
                  <a:schemeClr val="bg2">
                    <a:lumMod val="75000"/>
                  </a:schemeClr>
                </a:solidFill>
                <a:cs typeface="Calibri Light" panose="020F0302020204030204" pitchFamily="34" charset="0"/>
              </a:rPr>
              <a:t>version of </a:t>
            </a:r>
            <a:r>
              <a:rPr lang="en-GB" dirty="0" smtClean="0">
                <a:solidFill>
                  <a:schemeClr val="bg2">
                    <a:lumMod val="75000"/>
                  </a:schemeClr>
                </a:solidFill>
                <a:cs typeface="Calibri Light" panose="020F0302020204030204" pitchFamily="34" charset="0"/>
              </a:rPr>
              <a:t>PHP</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Migrating to faster servers</a:t>
            </a:r>
            <a:endParaRPr lang="en-GB" dirty="0">
              <a:solidFill>
                <a:schemeClr val="bg2">
                  <a:lumMod val="75000"/>
                </a:schemeClr>
              </a:solidFill>
              <a:cs typeface="Calibri Light" panose="020F0302020204030204" pitchFamily="34" charset="0"/>
            </a:endParaRPr>
          </a:p>
        </p:txBody>
      </p:sp>
    </p:spTree>
    <p:extLst>
      <p:ext uri="{BB962C8B-B14F-4D97-AF65-F5344CB8AC3E}">
        <p14:creationId xmlns:p14="http://schemas.microsoft.com/office/powerpoint/2010/main" val="827260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These projections are based on </a:t>
            </a:r>
            <a:r>
              <a:rPr lang="en-GB" dirty="0" smtClean="0">
                <a:solidFill>
                  <a:srgbClr val="0C3A5B"/>
                </a:solidFill>
                <a:latin typeface="VAGRundschriftDLig" panose="00000400000000000000" pitchFamily="2" charset="0"/>
                <a:cs typeface="Calibri Light" panose="020F0302020204030204" pitchFamily="34" charset="0"/>
                <a:hlinkClick r:id="rId2" action="ppaction://hlinksldjump"/>
              </a:rPr>
              <a:t>research by </a:t>
            </a:r>
            <a:r>
              <a:rPr lang="en-GB" dirty="0" smtClean="0">
                <a:solidFill>
                  <a:srgbClr val="0C3A5B"/>
                </a:solidFill>
                <a:latin typeface="VAGRundschriftDLig" panose="00000400000000000000" pitchFamily="2" charset="0"/>
                <a:cs typeface="Calibri Light" panose="020F0302020204030204" pitchFamily="34" charset="0"/>
                <a:hlinkClick r:id="rId2" action="ppaction://hlinksldjump"/>
              </a:rPr>
              <a:t>Google</a:t>
            </a:r>
            <a:r>
              <a:rPr lang="en-GB" dirty="0" smtClean="0">
                <a:solidFill>
                  <a:srgbClr val="0C3A5B"/>
                </a:solidFill>
                <a:latin typeface="VAGRundschriftDLig" panose="00000400000000000000" pitchFamily="2" charset="0"/>
                <a:cs typeface="Calibri Light" panose="020F0302020204030204" pitchFamily="34" charset="0"/>
              </a:rPr>
              <a:t> into </a:t>
            </a:r>
            <a:r>
              <a:rPr lang="en-GB" dirty="0" smtClean="0">
                <a:solidFill>
                  <a:srgbClr val="0C3A5B"/>
                </a:solidFill>
                <a:latin typeface="VAGRundschriftDLig" panose="00000400000000000000" pitchFamily="2" charset="0"/>
                <a:cs typeface="Calibri Light" panose="020F0302020204030204" pitchFamily="34" charset="0"/>
              </a:rPr>
              <a:t>typical conversion and bounce rate improvements, applied to our target speed improvements</a:t>
            </a:r>
          </a:p>
          <a:p>
            <a:pPr algn="l"/>
            <a:endParaRPr lang="en-GB" dirty="0">
              <a:solidFill>
                <a:srgbClr val="0C3A5B"/>
              </a:solidFill>
              <a:latin typeface="VAGRundschriftDLig" panose="00000400000000000000" pitchFamily="2" charset="0"/>
              <a:cs typeface="Calibri Light" panose="020F0302020204030204" pitchFamily="34" charset="0"/>
            </a:endParaRPr>
          </a:p>
          <a:p>
            <a:pPr marL="342900" indent="-342900" algn="l">
              <a:buFont typeface="Arial" panose="020B0604020202020204" pitchFamily="34" charset="0"/>
              <a:buChar char="•"/>
            </a:pPr>
            <a:endParaRPr lang="en-GB" dirty="0" smtClean="0">
              <a:solidFill>
                <a:srgbClr val="0C3A5B"/>
              </a:solidFill>
              <a:latin typeface="VAGRundschriftDLig" panose="00000400000000000000" pitchFamily="2" charset="0"/>
              <a:cs typeface="Calibri Light" panose="020F0302020204030204" pitchFamily="34" charset="0"/>
            </a:endParaRPr>
          </a:p>
          <a:p>
            <a:pPr marL="342900" indent="-342900" algn="l">
              <a:buFont typeface="Arial" panose="020B0604020202020204" pitchFamily="34" charset="0"/>
              <a:buChar char="•"/>
            </a:pPr>
            <a:endParaRPr lang="en-GB" dirty="0">
              <a:solidFill>
                <a:srgbClr val="0C3A5B"/>
              </a:solidFill>
              <a:latin typeface="VAGRundschriftDLig" panose="00000400000000000000" pitchFamily="2" charset="0"/>
              <a:cs typeface="Calibri Light" panose="020F0302020204030204" pitchFamily="34" charset="0"/>
            </a:endParaRPr>
          </a:p>
          <a:p>
            <a:pPr algn="l"/>
            <a:endParaRPr lang="en-GB" sz="2000" dirty="0" smtClean="0">
              <a:solidFill>
                <a:schemeClr val="bg2">
                  <a:lumMod val="75000"/>
                </a:schemeClr>
              </a:solidFill>
              <a:cs typeface="Calibri Light" panose="020F0302020204030204" pitchFamily="34" charset="0"/>
            </a:endParaRPr>
          </a:p>
          <a:p>
            <a:pPr algn="l"/>
            <a:r>
              <a:rPr lang="en-GB" sz="1800" dirty="0" smtClean="0">
                <a:solidFill>
                  <a:schemeClr val="bg2">
                    <a:lumMod val="75000"/>
                  </a:schemeClr>
                </a:solidFill>
                <a:cs typeface="Calibri Light" panose="020F0302020204030204" pitchFamily="34" charset="0"/>
              </a:rPr>
              <a:t>* Google research suggests our reported bounce-rate from GA is probably inaccurate, because 53% of people abandon a page that takes longer than 7 seconds to load. This is before GA loads, so the data isn’t recorded.</a:t>
            </a:r>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p:txBody>
      </p:sp>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What conversion improvements can we expect?</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787462571"/>
              </p:ext>
            </p:extLst>
          </p:nvPr>
        </p:nvGraphicFramePr>
        <p:xfrm>
          <a:off x="535460" y="3375506"/>
          <a:ext cx="11277601" cy="1112520"/>
        </p:xfrm>
        <a:graphic>
          <a:graphicData uri="http://schemas.openxmlformats.org/drawingml/2006/table">
            <a:tbl>
              <a:tblPr bandRow="1">
                <a:tableStyleId>{74C1A8A3-306A-4EB7-A6B1-4F7E0EB9C5D6}</a:tableStyleId>
              </a:tblPr>
              <a:tblGrid>
                <a:gridCol w="1879600">
                  <a:extLst>
                    <a:ext uri="{9D8B030D-6E8A-4147-A177-3AD203B41FA5}">
                      <a16:colId xmlns:a16="http://schemas.microsoft.com/office/drawing/2014/main" val="3568256045"/>
                    </a:ext>
                  </a:extLst>
                </a:gridCol>
                <a:gridCol w="1809004">
                  <a:extLst>
                    <a:ext uri="{9D8B030D-6E8A-4147-A177-3AD203B41FA5}">
                      <a16:colId xmlns:a16="http://schemas.microsoft.com/office/drawing/2014/main" val="221608806"/>
                    </a:ext>
                  </a:extLst>
                </a:gridCol>
                <a:gridCol w="1809004">
                  <a:extLst>
                    <a:ext uri="{9D8B030D-6E8A-4147-A177-3AD203B41FA5}">
                      <a16:colId xmlns:a16="http://schemas.microsoft.com/office/drawing/2014/main" val="265426446"/>
                    </a:ext>
                  </a:extLst>
                </a:gridCol>
                <a:gridCol w="1809004">
                  <a:extLst>
                    <a:ext uri="{9D8B030D-6E8A-4147-A177-3AD203B41FA5}">
                      <a16:colId xmlns:a16="http://schemas.microsoft.com/office/drawing/2014/main" val="3494559227"/>
                    </a:ext>
                  </a:extLst>
                </a:gridCol>
                <a:gridCol w="1809004">
                  <a:extLst>
                    <a:ext uri="{9D8B030D-6E8A-4147-A177-3AD203B41FA5}">
                      <a16:colId xmlns:a16="http://schemas.microsoft.com/office/drawing/2014/main" val="3840804546"/>
                    </a:ext>
                  </a:extLst>
                </a:gridCol>
                <a:gridCol w="2161985">
                  <a:extLst>
                    <a:ext uri="{9D8B030D-6E8A-4147-A177-3AD203B41FA5}">
                      <a16:colId xmlns:a16="http://schemas.microsoft.com/office/drawing/2014/main" val="3684009449"/>
                    </a:ext>
                  </a:extLst>
                </a:gridCol>
              </a:tblGrid>
              <a:tr h="370840">
                <a:tc>
                  <a:txBody>
                    <a:bodyPr/>
                    <a:lstStyle/>
                    <a:p>
                      <a:endParaRPr lang="en-GB" b="1" dirty="0">
                        <a:solidFill>
                          <a:schemeClr val="bg2">
                            <a:lumMod val="75000"/>
                          </a:schemeClr>
                        </a:solidFill>
                        <a:latin typeface="+mj-lt"/>
                      </a:endParaRPr>
                    </a:p>
                  </a:txBody>
                  <a:tcPr/>
                </a:tc>
                <a:tc>
                  <a:txBody>
                    <a:bodyPr/>
                    <a:lstStyle/>
                    <a:p>
                      <a:r>
                        <a:rPr lang="en-GB" dirty="0" smtClean="0">
                          <a:solidFill>
                            <a:srgbClr val="0C3A5B"/>
                          </a:solidFill>
                          <a:latin typeface="+mj-lt"/>
                        </a:rPr>
                        <a:t>Now</a:t>
                      </a:r>
                      <a:endParaRPr lang="en-GB" dirty="0">
                        <a:solidFill>
                          <a:srgbClr val="0C3A5B"/>
                        </a:solidFill>
                        <a:latin typeface="+mj-lt"/>
                      </a:endParaRPr>
                    </a:p>
                  </a:txBody>
                  <a:tcPr/>
                </a:tc>
                <a:tc>
                  <a:txBody>
                    <a:bodyPr/>
                    <a:lstStyle/>
                    <a:p>
                      <a:r>
                        <a:rPr lang="en-GB" dirty="0" smtClean="0">
                          <a:solidFill>
                            <a:srgbClr val="0C3A5B"/>
                          </a:solidFill>
                          <a:latin typeface="+mj-lt"/>
                        </a:rPr>
                        <a:t>Worst</a:t>
                      </a:r>
                      <a:r>
                        <a:rPr lang="en-GB" baseline="0" dirty="0" smtClean="0">
                          <a:solidFill>
                            <a:srgbClr val="0C3A5B"/>
                          </a:solidFill>
                          <a:latin typeface="+mj-lt"/>
                        </a:rPr>
                        <a:t> case</a:t>
                      </a:r>
                      <a:endParaRPr lang="en-GB" dirty="0">
                        <a:solidFill>
                          <a:srgbClr val="0C3A5B"/>
                        </a:solidFill>
                        <a:latin typeface="+mj-lt"/>
                      </a:endParaRPr>
                    </a:p>
                  </a:txBody>
                  <a:tcPr/>
                </a:tc>
                <a:tc>
                  <a:txBody>
                    <a:bodyPr/>
                    <a:lstStyle/>
                    <a:p>
                      <a:r>
                        <a:rPr lang="en-GB" dirty="0" smtClean="0">
                          <a:solidFill>
                            <a:srgbClr val="0C3A5B"/>
                          </a:solidFill>
                          <a:latin typeface="+mj-lt"/>
                        </a:rPr>
                        <a:t>Average</a:t>
                      </a:r>
                      <a:endParaRPr lang="en-GB" dirty="0">
                        <a:solidFill>
                          <a:srgbClr val="0C3A5B"/>
                        </a:solidFill>
                        <a:latin typeface="+mj-lt"/>
                      </a:endParaRPr>
                    </a:p>
                  </a:txBody>
                  <a:tcPr/>
                </a:tc>
                <a:tc>
                  <a:txBody>
                    <a:bodyPr/>
                    <a:lstStyle/>
                    <a:p>
                      <a:r>
                        <a:rPr lang="en-GB" dirty="0" smtClean="0">
                          <a:solidFill>
                            <a:srgbClr val="0C3A5B"/>
                          </a:solidFill>
                          <a:latin typeface="+mj-lt"/>
                        </a:rPr>
                        <a:t>Best case</a:t>
                      </a:r>
                      <a:endParaRPr lang="en-GB" dirty="0">
                        <a:solidFill>
                          <a:srgbClr val="0C3A5B"/>
                        </a:solidFill>
                        <a:latin typeface="+mj-lt"/>
                      </a:endParaRPr>
                    </a:p>
                  </a:txBody>
                  <a:tcPr/>
                </a:tc>
                <a:tc>
                  <a:txBody>
                    <a:bodyPr/>
                    <a:lstStyle/>
                    <a:p>
                      <a:pPr algn="r"/>
                      <a:r>
                        <a:rPr lang="en-GB" b="0" dirty="0" smtClean="0">
                          <a:solidFill>
                            <a:srgbClr val="0C3A5B"/>
                          </a:solidFill>
                          <a:latin typeface="+mj-lt"/>
                        </a:rPr>
                        <a:t>Best improvement</a:t>
                      </a:r>
                      <a:endParaRPr lang="en-GB" b="0" dirty="0">
                        <a:solidFill>
                          <a:srgbClr val="0C3A5B"/>
                        </a:solidFill>
                        <a:latin typeface="+mj-lt"/>
                      </a:endParaRPr>
                    </a:p>
                  </a:txBody>
                  <a:tcPr/>
                </a:tc>
                <a:extLst>
                  <a:ext uri="{0D108BD9-81ED-4DB2-BD59-A6C34878D82A}">
                    <a16:rowId xmlns:a16="http://schemas.microsoft.com/office/drawing/2014/main" val="4282557739"/>
                  </a:ext>
                </a:extLst>
              </a:tr>
              <a:tr h="370840">
                <a:tc>
                  <a:txBody>
                    <a:bodyPr/>
                    <a:lstStyle/>
                    <a:p>
                      <a:r>
                        <a:rPr lang="en-GB" dirty="0" smtClean="0">
                          <a:solidFill>
                            <a:schemeClr val="bg2">
                              <a:lumMod val="75000"/>
                            </a:schemeClr>
                          </a:solidFill>
                        </a:rPr>
                        <a:t>Bounce rate*</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solidFill>
                            <a:srgbClr val="0C3A5B"/>
                          </a:solidFill>
                        </a:rPr>
                        <a:t>53%</a:t>
                      </a:r>
                      <a:endParaRPr lang="en-GB" dirty="0">
                        <a:solidFill>
                          <a:srgbClr val="0C3A5B"/>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40%</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rPr>
                        <a:t>27%</a:t>
                      </a:r>
                      <a:endParaRPr lang="en-GB" dirty="0">
                        <a:solidFill>
                          <a:srgbClr val="0C3A5B"/>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rPr>
                        <a:t>12.8%</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b="0" dirty="0" smtClean="0">
                          <a:solidFill>
                            <a:srgbClr val="0C3A5B"/>
                          </a:solidFill>
                          <a:latin typeface="+mn-lt"/>
                        </a:rPr>
                        <a:t>80%</a:t>
                      </a:r>
                      <a:r>
                        <a:rPr lang="en-GB" b="0" baseline="0" dirty="0" smtClean="0">
                          <a:solidFill>
                            <a:srgbClr val="0C3A5B"/>
                          </a:solidFill>
                          <a:latin typeface="+mn-lt"/>
                        </a:rPr>
                        <a:t> reduction</a:t>
                      </a:r>
                      <a:endParaRPr lang="en-GB" b="0" dirty="0" smtClean="0">
                        <a:solidFill>
                          <a:srgbClr val="0C3A5B"/>
                        </a:solidFill>
                        <a:latin typeface="+mn-lt"/>
                      </a:endParaRPr>
                    </a:p>
                  </a:txBody>
                  <a:tcPr/>
                </a:tc>
                <a:extLst>
                  <a:ext uri="{0D108BD9-81ED-4DB2-BD59-A6C34878D82A}">
                    <a16:rowId xmlns:a16="http://schemas.microsoft.com/office/drawing/2014/main" val="2379896114"/>
                  </a:ext>
                </a:extLst>
              </a:tr>
              <a:tr h="370840">
                <a:tc>
                  <a:txBody>
                    <a:bodyPr/>
                    <a:lstStyle/>
                    <a:p>
                      <a:r>
                        <a:rPr lang="en-GB" dirty="0" smtClean="0">
                          <a:solidFill>
                            <a:schemeClr val="bg2">
                              <a:lumMod val="75000"/>
                            </a:schemeClr>
                          </a:solidFill>
                        </a:rPr>
                        <a:t>Conversion rate</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solidFill>
                            <a:srgbClr val="0C3A5B"/>
                          </a:solidFill>
                        </a:rPr>
                        <a:t>0.4%</a:t>
                      </a:r>
                      <a:endParaRPr lang="en-GB" dirty="0">
                        <a:solidFill>
                          <a:srgbClr val="0C3A5B"/>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0.9%</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rPr>
                        <a:t>1.4%</a:t>
                      </a:r>
                      <a:endParaRPr lang="en-GB" dirty="0">
                        <a:solidFill>
                          <a:srgbClr val="0C3A5B"/>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rPr>
                        <a:t>1.9%</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b="0" dirty="0" smtClean="0">
                          <a:solidFill>
                            <a:srgbClr val="0C3A5B"/>
                          </a:solidFill>
                          <a:latin typeface="+mn-lt"/>
                        </a:rPr>
                        <a:t>400% increase</a:t>
                      </a:r>
                    </a:p>
                  </a:txBody>
                  <a:tcPr/>
                </a:tc>
                <a:extLst>
                  <a:ext uri="{0D108BD9-81ED-4DB2-BD59-A6C34878D82A}">
                    <a16:rowId xmlns:a16="http://schemas.microsoft.com/office/drawing/2014/main" val="3947375120"/>
                  </a:ext>
                </a:extLst>
              </a:tr>
            </a:tbl>
          </a:graphicData>
        </a:graphic>
      </p:graphicFrame>
    </p:spTree>
    <p:extLst>
      <p:ext uri="{BB962C8B-B14F-4D97-AF65-F5344CB8AC3E}">
        <p14:creationId xmlns:p14="http://schemas.microsoft.com/office/powerpoint/2010/main" val="2208982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endParaRPr lang="en-GB" dirty="0">
              <a:solidFill>
                <a:schemeClr val="bg2">
                  <a:lumMod val="75000"/>
                </a:schemeClr>
              </a:solidFill>
              <a:latin typeface="VAGRundschriftDLig" panose="00000400000000000000" pitchFamily="2" charset="0"/>
              <a:cs typeface="Calibri Light" panose="020F0302020204030204" pitchFamily="34" charset="0"/>
            </a:endParaRPr>
          </a:p>
        </p:txBody>
      </p:sp>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Google page-speed research</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19" y="2119746"/>
            <a:ext cx="10594864" cy="4520936"/>
          </a:xfrm>
          <a:prstGeom prst="rect">
            <a:avLst/>
          </a:prstGeom>
        </p:spPr>
      </p:pic>
    </p:spTree>
    <p:extLst>
      <p:ext uri="{BB962C8B-B14F-4D97-AF65-F5344CB8AC3E}">
        <p14:creationId xmlns:p14="http://schemas.microsoft.com/office/powerpoint/2010/main" val="4118916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5459" y="1130676"/>
            <a:ext cx="11277600" cy="2387600"/>
          </a:xfrm>
        </p:spPr>
        <p:txBody>
          <a:bodyPr>
            <a:normAutofit/>
          </a:bodyPr>
          <a:lstStyle/>
          <a:p>
            <a:r>
              <a:rPr lang="en-GB" sz="4000" dirty="0" smtClean="0">
                <a:solidFill>
                  <a:schemeClr val="bg1"/>
                </a:solidFill>
                <a:latin typeface="VAGRundschriftD" panose="00000500000000000000" pitchFamily="2" charset="0"/>
                <a:ea typeface="Open Sans" panose="020B0606030504020204" pitchFamily="34" charset="0"/>
                <a:cs typeface="Open Sans" panose="020B0606030504020204" pitchFamily="34" charset="0"/>
              </a:rPr>
              <a:t>Before and after</a:t>
            </a:r>
            <a:endParaRPr lang="en-GB" sz="4000" dirty="0">
              <a:solidFill>
                <a:schemeClr val="bg1"/>
              </a:solidFill>
              <a:latin typeface="VAGRundschriftD" panose="00000500000000000000" pitchFamily="2" charset="0"/>
              <a:ea typeface="Open Sans" panose="020B0606030504020204" pitchFamily="34" charset="0"/>
              <a:cs typeface="Open Sans" panose="020B0606030504020204" pitchFamily="34" charset="0"/>
            </a:endParaRPr>
          </a:p>
        </p:txBody>
      </p:sp>
      <p:sp>
        <p:nvSpPr>
          <p:cNvPr id="3" name="Subtitle 2"/>
          <p:cNvSpPr>
            <a:spLocks noGrp="1"/>
          </p:cNvSpPr>
          <p:nvPr>
            <p:ph type="subTitle" idx="1"/>
          </p:nvPr>
        </p:nvSpPr>
        <p:spPr>
          <a:xfrm>
            <a:off x="535459" y="3610351"/>
            <a:ext cx="11277600" cy="1655762"/>
          </a:xfrm>
        </p:spPr>
        <p:txBody>
          <a:bodyPr/>
          <a:lstStyle/>
          <a:p>
            <a:r>
              <a:rPr lang="en-GB" dirty="0" smtClean="0">
                <a:solidFill>
                  <a:schemeClr val="bg1"/>
                </a:solidFill>
                <a:latin typeface="VAGRundschriftDLig" panose="00000400000000000000" pitchFamily="2" charset="0"/>
                <a:ea typeface="Open Sans" panose="020B0606030504020204" pitchFamily="34" charset="0"/>
                <a:cs typeface="Open Sans" panose="020B0606030504020204" pitchFamily="34" charset="0"/>
              </a:rPr>
              <a:t>Comparisons for key page speeds</a:t>
            </a:r>
          </a:p>
        </p:txBody>
      </p:sp>
    </p:spTree>
    <p:extLst>
      <p:ext uri="{BB962C8B-B14F-4D97-AF65-F5344CB8AC3E}">
        <p14:creationId xmlns:p14="http://schemas.microsoft.com/office/powerpoint/2010/main" val="32679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How </a:t>
            </a:r>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do we test page speed?</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a:solidFill>
                  <a:srgbClr val="0C3A5B"/>
                </a:solidFill>
                <a:latin typeface="VAGRundschriftDLig" panose="00000400000000000000" pitchFamily="2" charset="0"/>
                <a:cs typeface="Calibri Light" panose="020F0302020204030204" pitchFamily="34" charset="0"/>
              </a:rPr>
              <a:t>Independent speed testing service recommended by </a:t>
            </a:r>
            <a:r>
              <a:rPr lang="en-GB" dirty="0" smtClean="0">
                <a:solidFill>
                  <a:srgbClr val="0C3A5B"/>
                </a:solidFill>
                <a:latin typeface="VAGRundschriftDLig" panose="00000400000000000000" pitchFamily="2" charset="0"/>
                <a:cs typeface="Calibri Light" panose="020F0302020204030204" pitchFamily="34" charset="0"/>
              </a:rPr>
              <a:t>Google</a:t>
            </a:r>
          </a:p>
          <a:p>
            <a:pPr marL="800100" lvl="1"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hlinkClick r:id="rId2"/>
              </a:rPr>
              <a:t>www.webpagetest.org/mobiletest</a:t>
            </a:r>
            <a:endParaRPr lang="en-GB" dirty="0" smtClean="0">
              <a:solidFill>
                <a:srgbClr val="0C3A5B"/>
              </a:solidFill>
              <a:latin typeface="VAGRundschriftDLig" panose="00000400000000000000" pitchFamily="2" charset="0"/>
              <a:cs typeface="Calibri Light" panose="020F0302020204030204" pitchFamily="34" charset="0"/>
            </a:endParaRPr>
          </a:p>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Set to emulate real-world connectivity and servers</a:t>
            </a:r>
            <a:endParaRPr lang="en-GB" dirty="0">
              <a:solidFill>
                <a:srgbClr val="0C3A5B"/>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Set to average 3G data speed of 1.6Mbps (used for 24% of mobile data connections in the UK)</a:t>
            </a:r>
            <a:endParaRPr lang="en-GB" dirty="0">
              <a:solidFill>
                <a:schemeClr val="bg2">
                  <a:lumMod val="75000"/>
                </a:schemeClr>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Behaves as if hosted </a:t>
            </a:r>
            <a:r>
              <a:rPr lang="en-GB" dirty="0">
                <a:solidFill>
                  <a:schemeClr val="bg2">
                    <a:lumMod val="75000"/>
                  </a:schemeClr>
                </a:solidFill>
                <a:latin typeface="VAGRundschriftDLig" panose="00000400000000000000" pitchFamily="2" charset="0"/>
                <a:cs typeface="Calibri Light" panose="020F0302020204030204" pitchFamily="34" charset="0"/>
              </a:rPr>
              <a:t>in </a:t>
            </a:r>
            <a:r>
              <a:rPr lang="en-GB" dirty="0" smtClean="0">
                <a:solidFill>
                  <a:schemeClr val="bg2">
                    <a:lumMod val="75000"/>
                  </a:schemeClr>
                </a:solidFill>
                <a:latin typeface="VAGRundschriftDLig" panose="00000400000000000000" pitchFamily="2" charset="0"/>
                <a:cs typeface="Calibri Light" panose="020F0302020204030204" pitchFamily="34" charset="0"/>
              </a:rPr>
              <a:t>London</a:t>
            </a:r>
          </a:p>
          <a:p>
            <a:pPr algn="l"/>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endParaRPr lang="en-GB" dirty="0">
              <a:solidFill>
                <a:schemeClr val="bg2">
                  <a:lumMod val="75000"/>
                </a:schemeClr>
              </a:solidFill>
              <a:latin typeface="VAGRundschriftDLig" panose="00000400000000000000" pitchFamily="2" charset="0"/>
              <a:cs typeface="Calibri Light" panose="020F0302020204030204" pitchFamily="34" charset="0"/>
            </a:endParaRPr>
          </a:p>
        </p:txBody>
      </p:sp>
    </p:spTree>
    <p:extLst>
      <p:ext uri="{BB962C8B-B14F-4D97-AF65-F5344CB8AC3E}">
        <p14:creationId xmlns:p14="http://schemas.microsoft.com/office/powerpoint/2010/main" val="282260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What </a:t>
            </a:r>
            <a:r>
              <a:rPr lang="en-GB" sz="3200" dirty="0" smtClean="0">
                <a:solidFill>
                  <a:srgbClr val="983B8E"/>
                </a:solidFill>
                <a:latin typeface="VAGRundschriftD" panose="00000500000000000000" pitchFamily="2" charset="0"/>
                <a:ea typeface="Roboto Thin" panose="02000000000000000000" pitchFamily="2" charset="0"/>
                <a:cs typeface="Calibri Light" panose="020F0302020204030204" pitchFamily="34" charset="0"/>
              </a:rPr>
              <a:t>isn’t</a:t>
            </a:r>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 included?</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These tests were done on the feature </a:t>
            </a:r>
            <a:r>
              <a:rPr lang="en-GB" dirty="0">
                <a:solidFill>
                  <a:srgbClr val="0C3A5B"/>
                </a:solidFill>
                <a:latin typeface="VAGRundschriftDLig" panose="00000400000000000000" pitchFamily="2" charset="0"/>
                <a:cs typeface="Calibri Light" panose="020F0302020204030204" pitchFamily="34" charset="0"/>
              </a:rPr>
              <a:t>server </a:t>
            </a:r>
            <a:r>
              <a:rPr lang="en-GB" dirty="0">
                <a:solidFill>
                  <a:srgbClr val="0C3A5B"/>
                </a:solidFill>
                <a:latin typeface="VAGRundschriftDLig" panose="00000400000000000000" pitchFamily="2" charset="0"/>
                <a:cs typeface="Calibri Light" panose="020F0302020204030204" pitchFamily="34" charset="0"/>
                <a:hlinkClick r:id="rId2"/>
              </a:rPr>
              <a:t>http://feature.moneyguru.com</a:t>
            </a:r>
            <a:r>
              <a:rPr lang="en-GB" dirty="0" smtClean="0">
                <a:solidFill>
                  <a:srgbClr val="0C3A5B"/>
                </a:solidFill>
                <a:latin typeface="VAGRundschriftDLig" panose="00000400000000000000" pitchFamily="2" charset="0"/>
                <a:cs typeface="Calibri Light" panose="020F0302020204030204" pitchFamily="34" charset="0"/>
                <a:hlinkClick r:id="rId2"/>
              </a:rPr>
              <a:t>/</a:t>
            </a:r>
            <a:endParaRPr lang="en-GB" dirty="0" smtClean="0">
              <a:solidFill>
                <a:srgbClr val="0C3A5B"/>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The </a:t>
            </a:r>
            <a:r>
              <a:rPr lang="en-GB" dirty="0" smtClean="0">
                <a:solidFill>
                  <a:schemeClr val="bg2">
                    <a:lumMod val="75000"/>
                  </a:schemeClr>
                </a:solidFill>
                <a:latin typeface="VAGRundschriftD" panose="00000500000000000000" pitchFamily="2" charset="0"/>
                <a:cs typeface="Calibri Light" panose="020F0302020204030204" pitchFamily="34" charset="0"/>
              </a:rPr>
              <a:t>live site </a:t>
            </a:r>
            <a:r>
              <a:rPr lang="en-GB" dirty="0" smtClean="0">
                <a:solidFill>
                  <a:schemeClr val="bg2">
                    <a:lumMod val="75000"/>
                  </a:schemeClr>
                </a:solidFill>
                <a:latin typeface="VAGRundschriftDLig" panose="00000400000000000000" pitchFamily="2" charset="0"/>
                <a:cs typeface="Calibri Light" panose="020F0302020204030204" pitchFamily="34" charset="0"/>
              </a:rPr>
              <a:t>was uploaded to that server and tested</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Then the </a:t>
            </a:r>
            <a:r>
              <a:rPr lang="en-GB" dirty="0" smtClean="0">
                <a:solidFill>
                  <a:schemeClr val="bg2">
                    <a:lumMod val="75000"/>
                  </a:schemeClr>
                </a:solidFill>
                <a:latin typeface="VAGRundschriftD" panose="00000500000000000000" pitchFamily="2" charset="0"/>
                <a:cs typeface="Calibri Light" panose="020F0302020204030204" pitchFamily="34" charset="0"/>
              </a:rPr>
              <a:t>new site </a:t>
            </a:r>
            <a:r>
              <a:rPr lang="en-GB" dirty="0" smtClean="0">
                <a:solidFill>
                  <a:schemeClr val="bg2">
                    <a:lumMod val="75000"/>
                  </a:schemeClr>
                </a:solidFill>
                <a:latin typeface="VAGRundschriftDLig" panose="00000400000000000000" pitchFamily="2" charset="0"/>
                <a:cs typeface="Calibri Light" panose="020F0302020204030204" pitchFamily="34" charset="0"/>
              </a:rPr>
              <a:t>was uploaded to that server and tested</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This ensures a like-for-like test</a:t>
            </a:r>
          </a:p>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The feature server </a:t>
            </a:r>
            <a:r>
              <a:rPr lang="en-GB" dirty="0" smtClean="0">
                <a:solidFill>
                  <a:srgbClr val="0C3A5B"/>
                </a:solidFill>
                <a:latin typeface="VAGRundschriftD" panose="00000500000000000000" pitchFamily="2" charset="0"/>
                <a:cs typeface="Calibri Light" panose="020F0302020204030204" pitchFamily="34" charset="0"/>
              </a:rPr>
              <a:t>does not </a:t>
            </a:r>
            <a:r>
              <a:rPr lang="en-GB" dirty="0" smtClean="0">
                <a:solidFill>
                  <a:srgbClr val="0C3A5B"/>
                </a:solidFill>
                <a:latin typeface="VAGRundschriftDLig" panose="00000400000000000000" pitchFamily="2" charset="0"/>
                <a:cs typeface="Calibri Light" panose="020F0302020204030204" pitchFamily="34" charset="0"/>
              </a:rPr>
              <a:t>include the infrastructure changes we have made</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Still uses the old version of PHP, and doesn’t have any of the other infrastructure improvements we’ve added to the project</a:t>
            </a:r>
          </a:p>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The speed test improvements are not yet complete</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Quite a lot of unnecessary legacy code still remains – we will continue to remove it</a:t>
            </a:r>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Speed </a:t>
            </a:r>
            <a:r>
              <a:rPr lang="en-GB" dirty="0">
                <a:solidFill>
                  <a:schemeClr val="bg2">
                    <a:lumMod val="75000"/>
                  </a:schemeClr>
                </a:solidFill>
                <a:latin typeface="VAGRundschriftDLig" panose="00000400000000000000" pitchFamily="2" charset="0"/>
                <a:cs typeface="Calibri Light" panose="020F0302020204030204" pitchFamily="34" charset="0"/>
              </a:rPr>
              <a:t>improvements will become even greater</a:t>
            </a:r>
          </a:p>
          <a:p>
            <a:pPr marL="800100" lvl="1" indent="-342900" algn="l">
              <a:buFont typeface="Arial" panose="020B0604020202020204" pitchFamily="34" charset="0"/>
              <a:buChar char="•"/>
            </a:pPr>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p:txBody>
      </p:sp>
    </p:spTree>
    <p:extLst>
      <p:ext uri="{BB962C8B-B14F-4D97-AF65-F5344CB8AC3E}">
        <p14:creationId xmlns:p14="http://schemas.microsoft.com/office/powerpoint/2010/main" val="167661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48592312"/>
              </p:ext>
            </p:extLst>
          </p:nvPr>
        </p:nvGraphicFramePr>
        <p:xfrm>
          <a:off x="535460" y="2211724"/>
          <a:ext cx="10800329" cy="3484880"/>
        </p:xfrm>
        <a:graphic>
          <a:graphicData uri="http://schemas.openxmlformats.org/drawingml/2006/table">
            <a:tbl>
              <a:tblPr bandRow="1">
                <a:tableStyleId>{74C1A8A3-306A-4EB7-A6B1-4F7E0EB9C5D6}</a:tableStyleId>
              </a:tblPr>
              <a:tblGrid>
                <a:gridCol w="1817042">
                  <a:extLst>
                    <a:ext uri="{9D8B030D-6E8A-4147-A177-3AD203B41FA5}">
                      <a16:colId xmlns:a16="http://schemas.microsoft.com/office/drawing/2014/main" val="3568256045"/>
                    </a:ext>
                  </a:extLst>
                </a:gridCol>
                <a:gridCol w="8983287">
                  <a:extLst>
                    <a:ext uri="{9D8B030D-6E8A-4147-A177-3AD203B41FA5}">
                      <a16:colId xmlns:a16="http://schemas.microsoft.com/office/drawing/2014/main" val="221608806"/>
                    </a:ext>
                  </a:extLst>
                </a:gridCol>
              </a:tblGrid>
              <a:tr h="370840">
                <a:tc>
                  <a:txBody>
                    <a:bodyPr/>
                    <a:lstStyle/>
                    <a:p>
                      <a:r>
                        <a:rPr lang="en-GB" dirty="0" smtClean="0"/>
                        <a:t>Start</a:t>
                      </a:r>
                      <a:r>
                        <a:rPr lang="en-GB" baseline="0" dirty="0" smtClean="0"/>
                        <a:t> render</a:t>
                      </a:r>
                      <a:endParaRPr lang="en-GB" b="1" dirty="0">
                        <a:solidFill>
                          <a:srgbClr val="0C3A5B"/>
                        </a:solidFill>
                        <a:latin typeface="VAGRundschriftDLig" panose="00000400000000000000" pitchFamily="2" charset="0"/>
                      </a:endParaRPr>
                    </a:p>
                  </a:txBody>
                  <a:tcPr/>
                </a:tc>
                <a:tc>
                  <a:txBody>
                    <a:bodyPr/>
                    <a:lstStyle/>
                    <a:p>
                      <a:r>
                        <a:rPr lang="en-GB" dirty="0" smtClean="0">
                          <a:solidFill>
                            <a:schemeClr val="bg2">
                              <a:lumMod val="75000"/>
                            </a:schemeClr>
                          </a:solidFill>
                        </a:rPr>
                        <a:t>The moment the page first begins to render content onto the screen. </a:t>
                      </a:r>
                      <a:r>
                        <a:rPr lang="en-GB" baseline="0" dirty="0" smtClean="0">
                          <a:solidFill>
                            <a:schemeClr val="bg2">
                              <a:lumMod val="75000"/>
                            </a:schemeClr>
                          </a:solidFill>
                        </a:rPr>
                        <a:t>Until this moment, the page is blank.</a:t>
                      </a:r>
                      <a:endParaRPr lang="en-GB" dirty="0">
                        <a:solidFill>
                          <a:schemeClr val="bg2">
                            <a:lumMod val="75000"/>
                          </a:schemeClr>
                        </a:solidFill>
                        <a:latin typeface="VAGRundschriftDLig" panose="00000400000000000000" pitchFamily="2" charset="0"/>
                      </a:endParaRPr>
                    </a:p>
                  </a:txBody>
                  <a:tcPr/>
                </a:tc>
                <a:extLst>
                  <a:ext uri="{0D108BD9-81ED-4DB2-BD59-A6C34878D82A}">
                    <a16:rowId xmlns:a16="http://schemas.microsoft.com/office/drawing/2014/main" val="4282557739"/>
                  </a:ext>
                </a:extLst>
              </a:tr>
              <a:tr h="370840">
                <a:tc>
                  <a:txBody>
                    <a:bodyPr/>
                    <a:lstStyle/>
                    <a:p>
                      <a:r>
                        <a:rPr lang="en-GB" b="0" dirty="0" smtClean="0">
                          <a:solidFill>
                            <a:srgbClr val="0C3A5B"/>
                          </a:solidFill>
                          <a:latin typeface="VAGRundschriftDLig" panose="00000400000000000000" pitchFamily="2" charset="0"/>
                        </a:rPr>
                        <a:t>Visually complete</a:t>
                      </a:r>
                      <a:endParaRPr lang="en-GB" b="0" dirty="0">
                        <a:solidFill>
                          <a:srgbClr val="0C3A5B"/>
                        </a:solidFill>
                        <a:latin typeface="VAGRundschriftDLig" panose="00000400000000000000" pitchFamily="2" charset="0"/>
                      </a:endParaRPr>
                    </a:p>
                  </a:txBody>
                  <a:tcPr/>
                </a:tc>
                <a:tc>
                  <a:txBody>
                    <a:bodyPr/>
                    <a:lstStyle/>
                    <a:p>
                      <a:r>
                        <a:rPr lang="en-GB" dirty="0" smtClean="0">
                          <a:solidFill>
                            <a:schemeClr val="bg2">
                              <a:lumMod val="75000"/>
                            </a:schemeClr>
                          </a:solidFill>
                        </a:rPr>
                        <a:t>The moment visual</a:t>
                      </a:r>
                      <a:r>
                        <a:rPr lang="en-GB" baseline="0" dirty="0" smtClean="0">
                          <a:solidFill>
                            <a:schemeClr val="bg2">
                              <a:lumMod val="75000"/>
                            </a:schemeClr>
                          </a:solidFill>
                        </a:rPr>
                        <a:t> elements of the page have rendered.</a:t>
                      </a:r>
                      <a:endParaRPr lang="en-GB" dirty="0">
                        <a:solidFill>
                          <a:schemeClr val="bg2">
                            <a:lumMod val="75000"/>
                          </a:schemeClr>
                        </a:solidFill>
                        <a:latin typeface="VAGRundschriftDLig" panose="00000400000000000000" pitchFamily="2" charset="0"/>
                      </a:endParaRPr>
                    </a:p>
                  </a:txBody>
                  <a:tcPr/>
                </a:tc>
                <a:extLst>
                  <a:ext uri="{0D108BD9-81ED-4DB2-BD59-A6C34878D82A}">
                    <a16:rowId xmlns:a16="http://schemas.microsoft.com/office/drawing/2014/main" val="19530289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Fully</a:t>
                      </a:r>
                      <a:r>
                        <a:rPr lang="en-GB" baseline="0" dirty="0" smtClean="0"/>
                        <a:t> loaded</a:t>
                      </a:r>
                      <a:endParaRPr lang="en-GB" b="1"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2">
                              <a:lumMod val="75000"/>
                            </a:schemeClr>
                          </a:solidFill>
                        </a:rPr>
                        <a:t>The moment</a:t>
                      </a:r>
                      <a:r>
                        <a:rPr lang="en-GB" baseline="0" dirty="0" smtClean="0">
                          <a:solidFill>
                            <a:schemeClr val="bg2">
                              <a:lumMod val="75000"/>
                            </a:schemeClr>
                          </a:solidFill>
                        </a:rPr>
                        <a:t> the page has completed loading all data, including tracking code.</a:t>
                      </a:r>
                      <a:endParaRPr lang="en-GB" dirty="0" smtClean="0">
                        <a:solidFill>
                          <a:schemeClr val="bg2">
                            <a:lumMod val="75000"/>
                          </a:schemeClr>
                        </a:solidFill>
                        <a:latin typeface="VAGRundschriftDLig" panose="00000400000000000000" pitchFamily="2" charset="0"/>
                      </a:endParaRPr>
                    </a:p>
                  </a:txBody>
                  <a:tcPr/>
                </a:tc>
                <a:extLst>
                  <a:ext uri="{0D108BD9-81ED-4DB2-BD59-A6C34878D82A}">
                    <a16:rowId xmlns:a16="http://schemas.microsoft.com/office/drawing/2014/main" val="13949914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Speed</a:t>
                      </a:r>
                      <a:r>
                        <a:rPr lang="en-GB" baseline="0" dirty="0" smtClean="0"/>
                        <a:t> index</a:t>
                      </a:r>
                      <a:endParaRPr lang="en-GB" b="1" dirty="0" smtClean="0">
                        <a:solidFill>
                          <a:srgbClr val="0C3A5B"/>
                        </a:solidFill>
                        <a:latin typeface="VAGRundschriftDLig" panose="00000400000000000000" pitchFamily="2" charset="0"/>
                      </a:endParaRPr>
                    </a:p>
                    <a:p>
                      <a:endParaRPr lang="en-GB" b="1" dirty="0">
                        <a:solidFill>
                          <a:srgbClr val="0C3A5B"/>
                        </a:solidFill>
                        <a:latin typeface="VAGRundschriftDLig" panose="00000400000000000000" pitchFamily="2" charset="0"/>
                      </a:endParaRPr>
                    </a:p>
                  </a:txBody>
                  <a:tcPr/>
                </a:tc>
                <a:tc>
                  <a:txBody>
                    <a:bodyPr/>
                    <a:lstStyle/>
                    <a:p>
                      <a:r>
                        <a:rPr lang="en-GB" dirty="0" smtClean="0">
                          <a:solidFill>
                            <a:schemeClr val="bg2">
                              <a:lumMod val="75000"/>
                            </a:schemeClr>
                          </a:solidFill>
                        </a:rPr>
                        <a:t>An average (in</a:t>
                      </a:r>
                      <a:r>
                        <a:rPr lang="en-GB" baseline="0" dirty="0" smtClean="0">
                          <a:solidFill>
                            <a:schemeClr val="bg2">
                              <a:lumMod val="75000"/>
                            </a:schemeClr>
                          </a:solidFill>
                        </a:rPr>
                        <a:t> milliseconds) </a:t>
                      </a:r>
                      <a:r>
                        <a:rPr lang="en-GB" dirty="0" smtClean="0">
                          <a:solidFill>
                            <a:schemeClr val="bg2">
                              <a:lumMod val="75000"/>
                            </a:schemeClr>
                          </a:solidFill>
                        </a:rPr>
                        <a:t>across all devices</a:t>
                      </a:r>
                      <a:r>
                        <a:rPr lang="en-GB" baseline="0" dirty="0" smtClean="0">
                          <a:solidFill>
                            <a:schemeClr val="bg2">
                              <a:lumMod val="75000"/>
                            </a:schemeClr>
                          </a:solidFill>
                        </a:rPr>
                        <a:t>, connection speeds and screen resolutions.</a:t>
                      </a:r>
                    </a:p>
                    <a:p>
                      <a:r>
                        <a:rPr lang="en-GB" baseline="0" dirty="0" smtClean="0">
                          <a:solidFill>
                            <a:schemeClr val="bg2">
                              <a:lumMod val="75000"/>
                            </a:schemeClr>
                          </a:solidFill>
                        </a:rPr>
                        <a:t>This indicates the moment</a:t>
                      </a:r>
                      <a:r>
                        <a:rPr lang="en-GB" dirty="0" smtClean="0">
                          <a:solidFill>
                            <a:schemeClr val="bg2">
                              <a:lumMod val="75000"/>
                            </a:schemeClr>
                          </a:solidFill>
                        </a:rPr>
                        <a:t> </a:t>
                      </a:r>
                      <a:r>
                        <a:rPr lang="en-GB" baseline="0" dirty="0" smtClean="0">
                          <a:solidFill>
                            <a:schemeClr val="bg2">
                              <a:lumMod val="75000"/>
                            </a:schemeClr>
                          </a:solidFill>
                        </a:rPr>
                        <a:t>the page has finished rendering within the viewport (i.e. the parts of the page which are visible without scrolling). Not necessarily the same as “fully loaded”, but is indicative of the time when an average user can begin using the page.</a:t>
                      </a:r>
                      <a:endParaRPr lang="en-GB" dirty="0" smtClean="0">
                        <a:solidFill>
                          <a:schemeClr val="bg2">
                            <a:lumMod val="75000"/>
                          </a:schemeClr>
                        </a:solidFill>
                        <a:latin typeface="VAGRundschriftDLig" panose="00000400000000000000" pitchFamily="2" charset="0"/>
                      </a:endParaRPr>
                    </a:p>
                  </a:txBody>
                  <a:tcPr/>
                </a:tc>
                <a:extLst>
                  <a:ext uri="{0D108BD9-81ED-4DB2-BD59-A6C34878D82A}">
                    <a16:rowId xmlns:a16="http://schemas.microsoft.com/office/drawing/2014/main" val="5789355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Video</a:t>
                      </a:r>
                      <a:endParaRPr lang="en-GB" b="1" dirty="0" smtClean="0">
                        <a:solidFill>
                          <a:srgbClr val="0C3A5B"/>
                        </a:solidFill>
                        <a:latin typeface="VAGRundschriftDLig" panose="00000400000000000000" pitchFamily="2" charset="0"/>
                      </a:endParaRPr>
                    </a:p>
                    <a:p>
                      <a:endParaRPr lang="en-GB" b="1"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2">
                              <a:lumMod val="75000"/>
                            </a:schemeClr>
                          </a:solidFill>
                        </a:rPr>
                        <a:t>A video</a:t>
                      </a:r>
                      <a:r>
                        <a:rPr lang="en-GB" baseline="0" dirty="0" smtClean="0">
                          <a:solidFill>
                            <a:schemeClr val="bg2">
                              <a:lumMod val="75000"/>
                            </a:schemeClr>
                          </a:solidFill>
                        </a:rPr>
                        <a:t> clip of each page, showing a real-world loading experience for an iPhone 7 using 3G. The video turns black and white when the page has completed loading.</a:t>
                      </a:r>
                      <a:endParaRPr lang="en-GB" dirty="0" smtClean="0">
                        <a:solidFill>
                          <a:schemeClr val="bg2">
                            <a:lumMod val="75000"/>
                          </a:schemeClr>
                        </a:solidFill>
                        <a:latin typeface="VAGRundschriftDLig" panose="00000400000000000000" pitchFamily="2" charset="0"/>
                      </a:endParaRPr>
                    </a:p>
                    <a:p>
                      <a:endParaRPr lang="en-GB" dirty="0">
                        <a:solidFill>
                          <a:schemeClr val="bg2">
                            <a:lumMod val="75000"/>
                          </a:schemeClr>
                        </a:solidFill>
                        <a:latin typeface="VAGRundschriftDLig" panose="00000400000000000000" pitchFamily="2" charset="0"/>
                      </a:endParaRPr>
                    </a:p>
                  </a:txBody>
                  <a:tcPr/>
                </a:tc>
                <a:extLst>
                  <a:ext uri="{0D108BD9-81ED-4DB2-BD59-A6C34878D82A}">
                    <a16:rowId xmlns:a16="http://schemas.microsoft.com/office/drawing/2014/main" val="1489174152"/>
                  </a:ext>
                </a:extLst>
              </a:tr>
            </a:tbl>
          </a:graphicData>
        </a:graphic>
      </p:graphicFrame>
      <p:sp>
        <p:nvSpPr>
          <p:cNvPr id="2" name="Title 1"/>
          <p:cNvSpPr>
            <a:spLocks noGrp="1"/>
          </p:cNvSpPr>
          <p:nvPr>
            <p:ph type="ctrTitle"/>
          </p:nvPr>
        </p:nvSpPr>
        <p:spPr>
          <a:xfrm>
            <a:off x="535460" y="1139386"/>
            <a:ext cx="11277600" cy="647852"/>
          </a:xfrm>
        </p:spPr>
        <p:txBody>
          <a:bodyPr>
            <a:normAutofit/>
          </a:bodyPr>
          <a:lstStyle/>
          <a:p>
            <a:pPr algn="l"/>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What does </a:t>
            </a:r>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the page speed </a:t>
            </a:r>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data mean?</a:t>
            </a:r>
          </a:p>
        </p:txBody>
      </p:sp>
    </p:spTree>
    <p:extLst>
      <p:ext uri="{BB962C8B-B14F-4D97-AF65-F5344CB8AC3E}">
        <p14:creationId xmlns:p14="http://schemas.microsoft.com/office/powerpoint/2010/main" val="2287869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Homepage</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81601857"/>
              </p:ext>
            </p:extLst>
          </p:nvPr>
        </p:nvGraphicFramePr>
        <p:xfrm>
          <a:off x="535460" y="2211724"/>
          <a:ext cx="11277600" cy="1854200"/>
        </p:xfrm>
        <a:graphic>
          <a:graphicData uri="http://schemas.openxmlformats.org/drawingml/2006/table">
            <a:tbl>
              <a:tblPr bandRow="1">
                <a:tableStyleId>{74C1A8A3-306A-4EB7-A6B1-4F7E0EB9C5D6}</a:tableStyleId>
              </a:tblPr>
              <a:tblGrid>
                <a:gridCol w="2255520">
                  <a:extLst>
                    <a:ext uri="{9D8B030D-6E8A-4147-A177-3AD203B41FA5}">
                      <a16:colId xmlns:a16="http://schemas.microsoft.com/office/drawing/2014/main" val="3568256045"/>
                    </a:ext>
                  </a:extLst>
                </a:gridCol>
                <a:gridCol w="2255520">
                  <a:extLst>
                    <a:ext uri="{9D8B030D-6E8A-4147-A177-3AD203B41FA5}">
                      <a16:colId xmlns:a16="http://schemas.microsoft.com/office/drawing/2014/main" val="221608806"/>
                    </a:ext>
                  </a:extLst>
                </a:gridCol>
                <a:gridCol w="2255520">
                  <a:extLst>
                    <a:ext uri="{9D8B030D-6E8A-4147-A177-3AD203B41FA5}">
                      <a16:colId xmlns:a16="http://schemas.microsoft.com/office/drawing/2014/main" val="265426446"/>
                    </a:ext>
                  </a:extLst>
                </a:gridCol>
                <a:gridCol w="2255520">
                  <a:extLst>
                    <a:ext uri="{9D8B030D-6E8A-4147-A177-3AD203B41FA5}">
                      <a16:colId xmlns:a16="http://schemas.microsoft.com/office/drawing/2014/main" val="3494559227"/>
                    </a:ext>
                  </a:extLst>
                </a:gridCol>
                <a:gridCol w="2255520">
                  <a:extLst>
                    <a:ext uri="{9D8B030D-6E8A-4147-A177-3AD203B41FA5}">
                      <a16:colId xmlns:a16="http://schemas.microsoft.com/office/drawing/2014/main" val="3840804546"/>
                    </a:ext>
                  </a:extLst>
                </a:gridCol>
              </a:tblGrid>
              <a:tr h="370840">
                <a:tc>
                  <a:txBody>
                    <a:bodyPr/>
                    <a:lstStyle/>
                    <a:p>
                      <a:endParaRPr lang="en-GB" b="1" dirty="0">
                        <a:solidFill>
                          <a:schemeClr val="bg2">
                            <a:lumMod val="75000"/>
                          </a:schemeClr>
                        </a:solidFill>
                        <a:latin typeface="+mj-lt"/>
                      </a:endParaRPr>
                    </a:p>
                  </a:txBody>
                  <a:tcPr/>
                </a:tc>
                <a:tc>
                  <a:txBody>
                    <a:bodyPr/>
                    <a:lstStyle/>
                    <a:p>
                      <a:r>
                        <a:rPr lang="en-GB" dirty="0" smtClean="0">
                          <a:latin typeface="+mj-lt"/>
                        </a:rPr>
                        <a:t>Old site</a:t>
                      </a:r>
                      <a:endParaRPr lang="en-GB" dirty="0">
                        <a:solidFill>
                          <a:schemeClr val="tx1">
                            <a:lumMod val="65000"/>
                            <a:lumOff val="35000"/>
                          </a:schemeClr>
                        </a:solidFill>
                        <a:latin typeface="+mj-lt"/>
                      </a:endParaRPr>
                    </a:p>
                  </a:txBody>
                  <a:tcPr/>
                </a:tc>
                <a:tc>
                  <a:txBody>
                    <a:bodyPr/>
                    <a:lstStyle/>
                    <a:p>
                      <a:r>
                        <a:rPr lang="en-GB" dirty="0" smtClean="0">
                          <a:latin typeface="+mj-lt"/>
                        </a:rPr>
                        <a:t>New site</a:t>
                      </a:r>
                      <a:endParaRPr lang="en-GB" dirty="0">
                        <a:solidFill>
                          <a:schemeClr val="tx1">
                            <a:lumMod val="65000"/>
                            <a:lumOff val="35000"/>
                          </a:schemeClr>
                        </a:solidFill>
                        <a:latin typeface="+mj-lt"/>
                      </a:endParaRPr>
                    </a:p>
                  </a:txBody>
                  <a:tcPr/>
                </a:tc>
                <a:tc>
                  <a:txBody>
                    <a:bodyPr/>
                    <a:lstStyle/>
                    <a:p>
                      <a:r>
                        <a:rPr lang="en-GB" dirty="0" smtClean="0">
                          <a:latin typeface="+mj-lt"/>
                        </a:rPr>
                        <a:t>Improvement</a:t>
                      </a:r>
                      <a:r>
                        <a:rPr lang="en-GB" baseline="0" dirty="0" smtClean="0">
                          <a:latin typeface="+mj-lt"/>
                        </a:rPr>
                        <a:t> (sec)</a:t>
                      </a:r>
                      <a:endParaRPr lang="en-GB" dirty="0">
                        <a:solidFill>
                          <a:schemeClr val="tx1">
                            <a:lumMod val="65000"/>
                            <a:lumOff val="35000"/>
                          </a:schemeClr>
                        </a:solidFill>
                        <a:latin typeface="+mj-lt"/>
                      </a:endParaRPr>
                    </a:p>
                  </a:txBody>
                  <a:tcPr/>
                </a:tc>
                <a:tc>
                  <a:txBody>
                    <a:bodyPr/>
                    <a:lstStyle/>
                    <a:p>
                      <a:r>
                        <a:rPr lang="en-GB" dirty="0" smtClean="0">
                          <a:latin typeface="+mj-lt"/>
                        </a:rPr>
                        <a:t>Improvement (%)</a:t>
                      </a:r>
                      <a:endParaRPr lang="en-GB" dirty="0">
                        <a:solidFill>
                          <a:schemeClr val="tx1">
                            <a:lumMod val="65000"/>
                            <a:lumOff val="35000"/>
                          </a:schemeClr>
                        </a:solidFill>
                        <a:latin typeface="+mj-lt"/>
                      </a:endParaRPr>
                    </a:p>
                  </a:txBody>
                  <a:tcPr/>
                </a:tc>
                <a:extLst>
                  <a:ext uri="{0D108BD9-81ED-4DB2-BD59-A6C34878D82A}">
                    <a16:rowId xmlns:a16="http://schemas.microsoft.com/office/drawing/2014/main" val="4282557739"/>
                  </a:ext>
                </a:extLst>
              </a:tr>
              <a:tr h="370840">
                <a:tc>
                  <a:txBody>
                    <a:bodyPr/>
                    <a:lstStyle/>
                    <a:p>
                      <a:r>
                        <a:rPr lang="en-GB" dirty="0" smtClean="0">
                          <a:solidFill>
                            <a:schemeClr val="bg2">
                              <a:lumMod val="75000"/>
                            </a:schemeClr>
                          </a:solidFill>
                        </a:rPr>
                        <a:t>Start</a:t>
                      </a:r>
                      <a:r>
                        <a:rPr lang="en-GB" baseline="0" dirty="0" smtClean="0">
                          <a:solidFill>
                            <a:schemeClr val="bg2">
                              <a:lumMod val="75000"/>
                            </a:schemeClr>
                          </a:solidFill>
                        </a:rPr>
                        <a:t> render</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4.7</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chemeClr val="tx1"/>
                          </a:solidFill>
                          <a:latin typeface="VAGRundschriftDLig" panose="00000400000000000000" pitchFamily="2" charset="0"/>
                        </a:rPr>
                        <a:t>1.8</a:t>
                      </a:r>
                      <a:endParaRPr lang="en-GB" dirty="0">
                        <a:solidFill>
                          <a:schemeClr val="tx1"/>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2.9</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62%</a:t>
                      </a:r>
                      <a:endParaRPr lang="en-GB" dirty="0" smtClean="0">
                        <a:solidFill>
                          <a:schemeClr val="tx1">
                            <a:lumMod val="65000"/>
                            <a:lumOff val="35000"/>
                          </a:schemeClr>
                        </a:solidFill>
                      </a:endParaRPr>
                    </a:p>
                  </a:txBody>
                  <a:tcPr/>
                </a:tc>
                <a:extLst>
                  <a:ext uri="{0D108BD9-81ED-4DB2-BD59-A6C34878D82A}">
                    <a16:rowId xmlns:a16="http://schemas.microsoft.com/office/drawing/2014/main" val="2379896114"/>
                  </a:ext>
                </a:extLst>
              </a:tr>
              <a:tr h="370840">
                <a:tc>
                  <a:txBody>
                    <a:bodyPr/>
                    <a:lstStyle/>
                    <a:p>
                      <a:r>
                        <a:rPr lang="en-GB" dirty="0" smtClean="0">
                          <a:solidFill>
                            <a:schemeClr val="bg2">
                              <a:lumMod val="75000"/>
                            </a:schemeClr>
                          </a:solidFill>
                        </a:rPr>
                        <a:t>Visually complete</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13.8</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chemeClr val="tx1"/>
                          </a:solidFill>
                          <a:latin typeface="VAGRundschriftDLig" panose="00000400000000000000" pitchFamily="2" charset="0"/>
                        </a:rPr>
                        <a:t>8.2</a:t>
                      </a:r>
                      <a:endParaRPr lang="en-GB" dirty="0">
                        <a:solidFill>
                          <a:schemeClr val="tx1"/>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5.6</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41%</a:t>
                      </a:r>
                      <a:endParaRPr lang="en-GB" dirty="0" smtClean="0">
                        <a:solidFill>
                          <a:schemeClr val="tx1">
                            <a:lumMod val="65000"/>
                            <a:lumOff val="35000"/>
                          </a:schemeClr>
                        </a:solidFill>
                      </a:endParaRPr>
                    </a:p>
                  </a:txBody>
                  <a:tcPr/>
                </a:tc>
                <a:extLst>
                  <a:ext uri="{0D108BD9-81ED-4DB2-BD59-A6C34878D82A}">
                    <a16:rowId xmlns:a16="http://schemas.microsoft.com/office/drawing/2014/main" val="3947375120"/>
                  </a:ext>
                </a:extLst>
              </a:tr>
              <a:tr h="370840">
                <a:tc>
                  <a:txBody>
                    <a:bodyPr/>
                    <a:lstStyle/>
                    <a:p>
                      <a:r>
                        <a:rPr lang="en-GB" dirty="0" smtClean="0">
                          <a:solidFill>
                            <a:schemeClr val="bg2">
                              <a:lumMod val="75000"/>
                            </a:schemeClr>
                          </a:solidFill>
                        </a:rPr>
                        <a:t>Fully</a:t>
                      </a:r>
                      <a:r>
                        <a:rPr lang="en-GB" baseline="0" dirty="0" smtClean="0">
                          <a:solidFill>
                            <a:schemeClr val="bg2">
                              <a:lumMod val="75000"/>
                            </a:schemeClr>
                          </a:solidFill>
                        </a:rPr>
                        <a:t> loaded</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17.1</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chemeClr val="tx1"/>
                          </a:solidFill>
                          <a:latin typeface="VAGRundschriftDLig" panose="00000400000000000000" pitchFamily="2" charset="0"/>
                        </a:rPr>
                        <a:t>9.9</a:t>
                      </a:r>
                      <a:endParaRPr lang="en-GB" dirty="0">
                        <a:solidFill>
                          <a:schemeClr val="tx1"/>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7.2</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42%</a:t>
                      </a:r>
                      <a:endParaRPr lang="en-GB" dirty="0" smtClean="0">
                        <a:solidFill>
                          <a:schemeClr val="tx1">
                            <a:lumMod val="65000"/>
                            <a:lumOff val="35000"/>
                          </a:schemeClr>
                        </a:solidFill>
                      </a:endParaRPr>
                    </a:p>
                  </a:txBody>
                  <a:tcPr/>
                </a:tc>
                <a:extLst>
                  <a:ext uri="{0D108BD9-81ED-4DB2-BD59-A6C34878D82A}">
                    <a16:rowId xmlns:a16="http://schemas.microsoft.com/office/drawing/2014/main" val="3475677335"/>
                  </a:ext>
                </a:extLst>
              </a:tr>
              <a:tr h="370840">
                <a:tc>
                  <a:txBody>
                    <a:bodyPr/>
                    <a:lstStyle/>
                    <a:p>
                      <a:r>
                        <a:rPr lang="en-GB" dirty="0" smtClean="0">
                          <a:solidFill>
                            <a:schemeClr val="bg2">
                              <a:lumMod val="75000"/>
                            </a:schemeClr>
                          </a:solidFill>
                        </a:rPr>
                        <a:t>Speed</a:t>
                      </a:r>
                      <a:r>
                        <a:rPr lang="en-GB" baseline="0" dirty="0" smtClean="0">
                          <a:solidFill>
                            <a:schemeClr val="bg2">
                              <a:lumMod val="75000"/>
                            </a:schemeClr>
                          </a:solidFill>
                        </a:rPr>
                        <a:t> index</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5505</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sz="1800" b="0" i="0" kern="1200" dirty="0" smtClean="0">
                          <a:solidFill>
                            <a:schemeClr val="dk1"/>
                          </a:solidFill>
                          <a:effectLst/>
                          <a:latin typeface="+mn-lt"/>
                          <a:ea typeface="+mn-ea"/>
                          <a:cs typeface="+mn-cs"/>
                        </a:rPr>
                        <a:t>3991</a:t>
                      </a:r>
                      <a:endParaRPr lang="en-GB" dirty="0">
                        <a:solidFill>
                          <a:schemeClr val="tx1"/>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1514</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28%</a:t>
                      </a:r>
                      <a:endParaRPr lang="en-GB" dirty="0" smtClean="0">
                        <a:solidFill>
                          <a:schemeClr val="tx1">
                            <a:lumMod val="65000"/>
                            <a:lumOff val="35000"/>
                          </a:schemeClr>
                        </a:solidFill>
                      </a:endParaRPr>
                    </a:p>
                  </a:txBody>
                  <a:tcPr/>
                </a:tc>
                <a:extLst>
                  <a:ext uri="{0D108BD9-81ED-4DB2-BD59-A6C34878D82A}">
                    <a16:rowId xmlns:a16="http://schemas.microsoft.com/office/drawing/2014/main" val="3092282877"/>
                  </a:ext>
                </a:extLst>
              </a:tr>
            </a:tbl>
          </a:graphicData>
        </a:graphic>
      </p:graphicFrame>
    </p:spTree>
    <p:extLst>
      <p:ext uri="{BB962C8B-B14F-4D97-AF65-F5344CB8AC3E}">
        <p14:creationId xmlns:p14="http://schemas.microsoft.com/office/powerpoint/2010/main" val="4208662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mep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07361" y="905187"/>
            <a:ext cx="3925694" cy="5133600"/>
          </a:xfrm>
          <a:prstGeom prst="rect">
            <a:avLst/>
          </a:prstGeom>
        </p:spPr>
      </p:pic>
      <p:pic>
        <p:nvPicPr>
          <p:cNvPr id="9" name="Homepag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6448580" y="905187"/>
            <a:ext cx="3925694" cy="5133600"/>
          </a:xfrm>
          <a:prstGeom prst="rect">
            <a:avLst/>
          </a:prstGeom>
        </p:spPr>
      </p:pic>
      <p:sp>
        <p:nvSpPr>
          <p:cNvPr id="8" name="Content Placeholder 7"/>
          <p:cNvSpPr txBox="1">
            <a:spLocks/>
          </p:cNvSpPr>
          <p:nvPr/>
        </p:nvSpPr>
        <p:spPr>
          <a:xfrm>
            <a:off x="1508049"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Old site</a:t>
            </a:r>
          </a:p>
        </p:txBody>
      </p:sp>
      <p:sp>
        <p:nvSpPr>
          <p:cNvPr id="6" name="Content Placeholder 7"/>
          <p:cNvSpPr txBox="1">
            <a:spLocks/>
          </p:cNvSpPr>
          <p:nvPr/>
        </p:nvSpPr>
        <p:spPr>
          <a:xfrm>
            <a:off x="6448580"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New site</a:t>
            </a:r>
          </a:p>
        </p:txBody>
      </p:sp>
    </p:spTree>
    <p:extLst>
      <p:ext uri="{BB962C8B-B14F-4D97-AF65-F5344CB8AC3E}">
        <p14:creationId xmlns:p14="http://schemas.microsoft.com/office/powerpoint/2010/main" val="3353533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0" fill="hold"/>
                                        <p:tgtEl>
                                          <p:spTgt spid="2"/>
                                        </p:tgtEl>
                                      </p:cBhvr>
                                    </p:cmd>
                                  </p:childTnLst>
                                </p:cTn>
                              </p:par>
                              <p:par>
                                <p:cTn id="7" presetID="1" presetClass="mediacall" presetSubtype="0" fill="hold" nodeType="withEffect">
                                  <p:stCondLst>
                                    <p:cond delay="0"/>
                                  </p:stCondLst>
                                  <p:childTnLst>
                                    <p:cmd type="call" cmd="playFrom(0.0)">
                                      <p:cBhvr>
                                        <p:cTn id="8" dur="13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Why did we do this work?</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cs typeface="Calibri Light" panose="020F0302020204030204" pitchFamily="34" charset="0"/>
              </a:rPr>
              <a:t>Research by Google (across all websites)</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Conversion falls by 7% for each additional second of render speed (above 2 seconds)</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53% of users will abandon a site if a page takes longer than 7 seconds to render</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24% of UK traffic is via 3G on a mobile device</a:t>
            </a:r>
          </a:p>
          <a:p>
            <a:pPr marL="342900" indent="-342900" algn="l">
              <a:buFont typeface="Arial" panose="020B0604020202020204" pitchFamily="34" charset="0"/>
              <a:buChar char="•"/>
            </a:pPr>
            <a:r>
              <a:rPr lang="en-GB" dirty="0" smtClean="0">
                <a:cs typeface="Calibri Light" panose="020F0302020204030204" pitchFamily="34" charset="0"/>
              </a:rPr>
              <a:t>MoneyGuru Analytics data (19 Nov 2017)</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82% of visits are from a phone (so it’s likely 19% use 3G)</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Average render speed </a:t>
            </a:r>
            <a:r>
              <a:rPr lang="en-GB" dirty="0">
                <a:solidFill>
                  <a:schemeClr val="bg2">
                    <a:lumMod val="75000"/>
                  </a:schemeClr>
                </a:solidFill>
                <a:cs typeface="Calibri Light" panose="020F0302020204030204" pitchFamily="34" charset="0"/>
              </a:rPr>
              <a:t>for </a:t>
            </a:r>
            <a:r>
              <a:rPr lang="en-GB" dirty="0" smtClean="0">
                <a:solidFill>
                  <a:schemeClr val="bg2">
                    <a:lumMod val="75000"/>
                  </a:schemeClr>
                </a:solidFill>
                <a:cs typeface="Calibri Light" panose="020F0302020204030204" pitchFamily="34" charset="0"/>
              </a:rPr>
              <a:t>pages is 10.2 seconds</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Slowest </a:t>
            </a:r>
            <a:r>
              <a:rPr lang="en-GB" dirty="0">
                <a:solidFill>
                  <a:schemeClr val="bg2">
                    <a:lumMod val="75000"/>
                  </a:schemeClr>
                </a:solidFill>
                <a:cs typeface="Calibri Light" panose="020F0302020204030204" pitchFamily="34" charset="0"/>
              </a:rPr>
              <a:t>20 </a:t>
            </a:r>
            <a:r>
              <a:rPr lang="en-GB" dirty="0" smtClean="0">
                <a:solidFill>
                  <a:schemeClr val="bg2">
                    <a:lumMod val="75000"/>
                  </a:schemeClr>
                </a:solidFill>
                <a:cs typeface="Calibri Light" panose="020F0302020204030204" pitchFamily="34" charset="0"/>
              </a:rPr>
              <a:t>pages (including some filtered credit card tables) average </a:t>
            </a:r>
            <a:r>
              <a:rPr lang="en-GB" dirty="0">
                <a:solidFill>
                  <a:schemeClr val="bg2">
                    <a:lumMod val="75000"/>
                  </a:schemeClr>
                </a:solidFill>
                <a:cs typeface="Calibri Light" panose="020F0302020204030204" pitchFamily="34" charset="0"/>
              </a:rPr>
              <a:t>20.8 </a:t>
            </a:r>
            <a:r>
              <a:rPr lang="en-GB" dirty="0" smtClean="0">
                <a:solidFill>
                  <a:schemeClr val="bg2">
                    <a:lumMod val="75000"/>
                  </a:schemeClr>
                </a:solidFill>
                <a:cs typeface="Calibri Light" panose="020F0302020204030204" pitchFamily="34" charset="0"/>
              </a:rPr>
              <a:t>seconds</a:t>
            </a:r>
          </a:p>
          <a:p>
            <a:pPr marL="342900" indent="-342900" algn="l">
              <a:buFont typeface="Arial" panose="020B0604020202020204" pitchFamily="34" charset="0"/>
              <a:buChar char="•"/>
            </a:pPr>
            <a:r>
              <a:rPr lang="en-GB" dirty="0" smtClean="0">
                <a:cs typeface="Calibri Light" panose="020F0302020204030204" pitchFamily="34" charset="0"/>
              </a:rPr>
              <a:t>So it’s likely we lose around 50% of mobile customers before the page even loads</a:t>
            </a:r>
          </a:p>
          <a:p>
            <a:pPr marL="800100" lvl="1" indent="-342900" algn="l">
              <a:buFont typeface="Arial" panose="020B0604020202020204" pitchFamily="34" charset="0"/>
              <a:buChar char="•"/>
            </a:pPr>
            <a:endParaRPr lang="en-GB" dirty="0" smtClean="0">
              <a:cs typeface="Calibri Light" panose="020F0302020204030204" pitchFamily="34" charset="0"/>
            </a:endParaRPr>
          </a:p>
        </p:txBody>
      </p:sp>
    </p:spTree>
    <p:extLst>
      <p:ext uri="{BB962C8B-B14F-4D97-AF65-F5344CB8AC3E}">
        <p14:creationId xmlns:p14="http://schemas.microsoft.com/office/powerpoint/2010/main" val="398699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/loans</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328022360"/>
              </p:ext>
            </p:extLst>
          </p:nvPr>
        </p:nvGraphicFramePr>
        <p:xfrm>
          <a:off x="535460" y="2211724"/>
          <a:ext cx="11277600" cy="1854200"/>
        </p:xfrm>
        <a:graphic>
          <a:graphicData uri="http://schemas.openxmlformats.org/drawingml/2006/table">
            <a:tbl>
              <a:tblPr bandRow="1">
                <a:tableStyleId>{74C1A8A3-306A-4EB7-A6B1-4F7E0EB9C5D6}</a:tableStyleId>
              </a:tblPr>
              <a:tblGrid>
                <a:gridCol w="2255520">
                  <a:extLst>
                    <a:ext uri="{9D8B030D-6E8A-4147-A177-3AD203B41FA5}">
                      <a16:colId xmlns:a16="http://schemas.microsoft.com/office/drawing/2014/main" val="3568256045"/>
                    </a:ext>
                  </a:extLst>
                </a:gridCol>
                <a:gridCol w="2255520">
                  <a:extLst>
                    <a:ext uri="{9D8B030D-6E8A-4147-A177-3AD203B41FA5}">
                      <a16:colId xmlns:a16="http://schemas.microsoft.com/office/drawing/2014/main" val="221608806"/>
                    </a:ext>
                  </a:extLst>
                </a:gridCol>
                <a:gridCol w="2255520">
                  <a:extLst>
                    <a:ext uri="{9D8B030D-6E8A-4147-A177-3AD203B41FA5}">
                      <a16:colId xmlns:a16="http://schemas.microsoft.com/office/drawing/2014/main" val="265426446"/>
                    </a:ext>
                  </a:extLst>
                </a:gridCol>
                <a:gridCol w="2255520">
                  <a:extLst>
                    <a:ext uri="{9D8B030D-6E8A-4147-A177-3AD203B41FA5}">
                      <a16:colId xmlns:a16="http://schemas.microsoft.com/office/drawing/2014/main" val="3494559227"/>
                    </a:ext>
                  </a:extLst>
                </a:gridCol>
                <a:gridCol w="2255520">
                  <a:extLst>
                    <a:ext uri="{9D8B030D-6E8A-4147-A177-3AD203B41FA5}">
                      <a16:colId xmlns:a16="http://schemas.microsoft.com/office/drawing/2014/main" val="3840804546"/>
                    </a:ext>
                  </a:extLst>
                </a:gridCol>
              </a:tblGrid>
              <a:tr h="370840">
                <a:tc>
                  <a:txBody>
                    <a:bodyPr/>
                    <a:lstStyle/>
                    <a:p>
                      <a:endParaRPr lang="en-GB" b="1" dirty="0">
                        <a:solidFill>
                          <a:schemeClr val="bg2">
                            <a:lumMod val="75000"/>
                          </a:schemeClr>
                        </a:solidFill>
                        <a:latin typeface="+mj-lt"/>
                      </a:endParaRPr>
                    </a:p>
                  </a:txBody>
                  <a:tcPr/>
                </a:tc>
                <a:tc>
                  <a:txBody>
                    <a:bodyPr/>
                    <a:lstStyle/>
                    <a:p>
                      <a:r>
                        <a:rPr lang="en-GB" dirty="0" smtClean="0">
                          <a:latin typeface="+mj-lt"/>
                        </a:rPr>
                        <a:t>Old site</a:t>
                      </a:r>
                      <a:endParaRPr lang="en-GB" dirty="0">
                        <a:solidFill>
                          <a:schemeClr val="tx1">
                            <a:lumMod val="65000"/>
                            <a:lumOff val="35000"/>
                          </a:schemeClr>
                        </a:solidFill>
                        <a:latin typeface="+mj-lt"/>
                      </a:endParaRPr>
                    </a:p>
                  </a:txBody>
                  <a:tcPr/>
                </a:tc>
                <a:tc>
                  <a:txBody>
                    <a:bodyPr/>
                    <a:lstStyle/>
                    <a:p>
                      <a:r>
                        <a:rPr lang="en-GB" dirty="0" smtClean="0">
                          <a:solidFill>
                            <a:srgbClr val="0C3A5B"/>
                          </a:solidFill>
                          <a:latin typeface="+mj-lt"/>
                        </a:rPr>
                        <a:t>New site</a:t>
                      </a:r>
                      <a:endParaRPr lang="en-GB" dirty="0">
                        <a:solidFill>
                          <a:srgbClr val="0C3A5B"/>
                        </a:solidFill>
                        <a:latin typeface="+mj-lt"/>
                      </a:endParaRPr>
                    </a:p>
                  </a:txBody>
                  <a:tcPr/>
                </a:tc>
                <a:tc>
                  <a:txBody>
                    <a:bodyPr/>
                    <a:lstStyle/>
                    <a:p>
                      <a:r>
                        <a:rPr lang="en-GB" dirty="0" smtClean="0">
                          <a:latin typeface="+mj-lt"/>
                        </a:rPr>
                        <a:t>Improvement</a:t>
                      </a:r>
                      <a:r>
                        <a:rPr lang="en-GB" baseline="0" dirty="0" smtClean="0">
                          <a:latin typeface="+mj-lt"/>
                        </a:rPr>
                        <a:t> (sec)</a:t>
                      </a:r>
                      <a:endParaRPr lang="en-GB" dirty="0">
                        <a:solidFill>
                          <a:schemeClr val="tx1">
                            <a:lumMod val="65000"/>
                            <a:lumOff val="35000"/>
                          </a:schemeClr>
                        </a:solidFill>
                        <a:latin typeface="+mj-lt"/>
                      </a:endParaRPr>
                    </a:p>
                  </a:txBody>
                  <a:tcPr/>
                </a:tc>
                <a:tc>
                  <a:txBody>
                    <a:bodyPr/>
                    <a:lstStyle/>
                    <a:p>
                      <a:r>
                        <a:rPr lang="en-GB" dirty="0" smtClean="0">
                          <a:latin typeface="+mj-lt"/>
                        </a:rPr>
                        <a:t>Improvement (%)</a:t>
                      </a:r>
                      <a:endParaRPr lang="en-GB" dirty="0">
                        <a:solidFill>
                          <a:schemeClr val="tx1">
                            <a:lumMod val="65000"/>
                            <a:lumOff val="35000"/>
                          </a:schemeClr>
                        </a:solidFill>
                        <a:latin typeface="+mj-lt"/>
                      </a:endParaRPr>
                    </a:p>
                  </a:txBody>
                  <a:tcPr/>
                </a:tc>
                <a:extLst>
                  <a:ext uri="{0D108BD9-81ED-4DB2-BD59-A6C34878D82A}">
                    <a16:rowId xmlns:a16="http://schemas.microsoft.com/office/drawing/2014/main" val="4282557739"/>
                  </a:ext>
                </a:extLst>
              </a:tr>
              <a:tr h="370840">
                <a:tc>
                  <a:txBody>
                    <a:bodyPr/>
                    <a:lstStyle/>
                    <a:p>
                      <a:r>
                        <a:rPr lang="en-GB" dirty="0" smtClean="0">
                          <a:solidFill>
                            <a:schemeClr val="bg2">
                              <a:lumMod val="75000"/>
                            </a:schemeClr>
                          </a:solidFill>
                        </a:rPr>
                        <a:t>Start</a:t>
                      </a:r>
                      <a:r>
                        <a:rPr lang="en-GB" baseline="0" dirty="0" smtClean="0">
                          <a:solidFill>
                            <a:schemeClr val="bg2">
                              <a:lumMod val="75000"/>
                            </a:schemeClr>
                          </a:solidFill>
                        </a:rPr>
                        <a:t> render</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4.3</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1.9</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2.4</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56%</a:t>
                      </a:r>
                      <a:endParaRPr lang="en-GB" dirty="0" smtClean="0">
                        <a:solidFill>
                          <a:schemeClr val="tx1">
                            <a:lumMod val="65000"/>
                            <a:lumOff val="35000"/>
                          </a:schemeClr>
                        </a:solidFill>
                      </a:endParaRPr>
                    </a:p>
                  </a:txBody>
                  <a:tcPr/>
                </a:tc>
                <a:extLst>
                  <a:ext uri="{0D108BD9-81ED-4DB2-BD59-A6C34878D82A}">
                    <a16:rowId xmlns:a16="http://schemas.microsoft.com/office/drawing/2014/main" val="2379896114"/>
                  </a:ext>
                </a:extLst>
              </a:tr>
              <a:tr h="370840">
                <a:tc>
                  <a:txBody>
                    <a:bodyPr/>
                    <a:lstStyle/>
                    <a:p>
                      <a:r>
                        <a:rPr lang="en-GB" dirty="0" smtClean="0">
                          <a:solidFill>
                            <a:schemeClr val="bg2">
                              <a:lumMod val="75000"/>
                            </a:schemeClr>
                          </a:solidFill>
                        </a:rPr>
                        <a:t>Visually complete</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13.0</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9.0</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4.0</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31%</a:t>
                      </a:r>
                      <a:endParaRPr lang="en-GB" dirty="0" smtClean="0">
                        <a:solidFill>
                          <a:schemeClr val="tx1">
                            <a:lumMod val="65000"/>
                            <a:lumOff val="35000"/>
                          </a:schemeClr>
                        </a:solidFill>
                      </a:endParaRPr>
                    </a:p>
                  </a:txBody>
                  <a:tcPr/>
                </a:tc>
                <a:extLst>
                  <a:ext uri="{0D108BD9-81ED-4DB2-BD59-A6C34878D82A}">
                    <a16:rowId xmlns:a16="http://schemas.microsoft.com/office/drawing/2014/main" val="3947375120"/>
                  </a:ext>
                </a:extLst>
              </a:tr>
              <a:tr h="370840">
                <a:tc>
                  <a:txBody>
                    <a:bodyPr/>
                    <a:lstStyle/>
                    <a:p>
                      <a:r>
                        <a:rPr lang="en-GB" dirty="0" smtClean="0">
                          <a:solidFill>
                            <a:schemeClr val="bg2">
                              <a:lumMod val="75000"/>
                            </a:schemeClr>
                          </a:solidFill>
                        </a:rPr>
                        <a:t>Fully</a:t>
                      </a:r>
                      <a:r>
                        <a:rPr lang="en-GB" baseline="0" dirty="0" smtClean="0">
                          <a:solidFill>
                            <a:schemeClr val="bg2">
                              <a:lumMod val="75000"/>
                            </a:schemeClr>
                          </a:solidFill>
                        </a:rPr>
                        <a:t> loaded</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16.2</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11.6</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4.6</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28%</a:t>
                      </a:r>
                      <a:endParaRPr lang="en-GB" dirty="0" smtClean="0">
                        <a:solidFill>
                          <a:schemeClr val="tx1">
                            <a:lumMod val="65000"/>
                            <a:lumOff val="35000"/>
                          </a:schemeClr>
                        </a:solidFill>
                      </a:endParaRPr>
                    </a:p>
                  </a:txBody>
                  <a:tcPr/>
                </a:tc>
                <a:extLst>
                  <a:ext uri="{0D108BD9-81ED-4DB2-BD59-A6C34878D82A}">
                    <a16:rowId xmlns:a16="http://schemas.microsoft.com/office/drawing/2014/main" val="3475677335"/>
                  </a:ext>
                </a:extLst>
              </a:tr>
              <a:tr h="370840">
                <a:tc>
                  <a:txBody>
                    <a:bodyPr/>
                    <a:lstStyle/>
                    <a:p>
                      <a:r>
                        <a:rPr lang="en-GB" dirty="0" smtClean="0">
                          <a:solidFill>
                            <a:schemeClr val="bg2">
                              <a:lumMod val="75000"/>
                            </a:schemeClr>
                          </a:solidFill>
                        </a:rPr>
                        <a:t>Speed</a:t>
                      </a:r>
                      <a:r>
                        <a:rPr lang="en-GB" baseline="0" dirty="0" smtClean="0">
                          <a:solidFill>
                            <a:schemeClr val="bg2">
                              <a:lumMod val="75000"/>
                            </a:schemeClr>
                          </a:solidFill>
                        </a:rPr>
                        <a:t> index</a:t>
                      </a:r>
                      <a:endParaRPr lang="en-GB" b="0" dirty="0">
                        <a:solidFill>
                          <a:schemeClr val="bg2">
                            <a:lumMod val="75000"/>
                          </a:schemeClr>
                        </a:solidFill>
                        <a:latin typeface="VAGRundschriftDLig" panose="00000400000000000000" pitchFamily="2" charset="0"/>
                      </a:endParaRPr>
                    </a:p>
                  </a:txBody>
                  <a:tcPr/>
                </a:tc>
                <a:tc>
                  <a:txBody>
                    <a:bodyPr/>
                    <a:lstStyle/>
                    <a:p>
                      <a:r>
                        <a:rPr lang="en-GB" sz="1800" b="0" i="0" kern="1200" dirty="0" smtClean="0">
                          <a:solidFill>
                            <a:schemeClr val="dk1"/>
                          </a:solidFill>
                          <a:effectLst/>
                          <a:latin typeface="+mn-lt"/>
                          <a:ea typeface="+mn-ea"/>
                          <a:cs typeface="+mn-cs"/>
                        </a:rPr>
                        <a:t>5680</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sz="1800" b="0" i="0" kern="1200" dirty="0" smtClean="0">
                          <a:solidFill>
                            <a:srgbClr val="0C3A5B"/>
                          </a:solidFill>
                          <a:effectLst/>
                          <a:latin typeface="+mn-lt"/>
                          <a:ea typeface="+mn-ea"/>
                          <a:cs typeface="+mn-cs"/>
                        </a:rPr>
                        <a:t>4290</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1390</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dk1"/>
                          </a:solidFill>
                        </a:rPr>
                        <a:t>24%</a:t>
                      </a:r>
                      <a:endParaRPr lang="en-GB" dirty="0" smtClean="0">
                        <a:solidFill>
                          <a:schemeClr val="tx1">
                            <a:lumMod val="65000"/>
                            <a:lumOff val="35000"/>
                          </a:schemeClr>
                        </a:solidFill>
                      </a:endParaRPr>
                    </a:p>
                  </a:txBody>
                  <a:tcPr/>
                </a:tc>
                <a:extLst>
                  <a:ext uri="{0D108BD9-81ED-4DB2-BD59-A6C34878D82A}">
                    <a16:rowId xmlns:a16="http://schemas.microsoft.com/office/drawing/2014/main" val="3092282877"/>
                  </a:ext>
                </a:extLst>
              </a:tr>
            </a:tbl>
          </a:graphicData>
        </a:graphic>
      </p:graphicFrame>
    </p:spTree>
    <p:extLst>
      <p:ext uri="{BB962C8B-B14F-4D97-AF65-F5344CB8AC3E}">
        <p14:creationId xmlns:p14="http://schemas.microsoft.com/office/powerpoint/2010/main" val="110826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a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07354" y="905187"/>
            <a:ext cx="3925701" cy="5133600"/>
          </a:xfrm>
          <a:prstGeom prst="rect">
            <a:avLst/>
          </a:prstGeom>
        </p:spPr>
      </p:pic>
      <p:pic>
        <p:nvPicPr>
          <p:cNvPr id="3" name="Loan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6448580" y="905187"/>
            <a:ext cx="3925694" cy="5133600"/>
          </a:xfrm>
          <a:prstGeom prst="rect">
            <a:avLst/>
          </a:prstGeom>
        </p:spPr>
      </p:pic>
      <p:sp>
        <p:nvSpPr>
          <p:cNvPr id="8" name="Content Placeholder 7"/>
          <p:cNvSpPr txBox="1">
            <a:spLocks/>
          </p:cNvSpPr>
          <p:nvPr/>
        </p:nvSpPr>
        <p:spPr>
          <a:xfrm>
            <a:off x="1508049"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Old site</a:t>
            </a:r>
          </a:p>
        </p:txBody>
      </p:sp>
      <p:sp>
        <p:nvSpPr>
          <p:cNvPr id="6" name="Content Placeholder 7"/>
          <p:cNvSpPr txBox="1">
            <a:spLocks/>
          </p:cNvSpPr>
          <p:nvPr/>
        </p:nvSpPr>
        <p:spPr>
          <a:xfrm>
            <a:off x="6448580"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New site</a:t>
            </a:r>
          </a:p>
        </p:txBody>
      </p:sp>
    </p:spTree>
    <p:extLst>
      <p:ext uri="{BB962C8B-B14F-4D97-AF65-F5344CB8AC3E}">
        <p14:creationId xmlns:p14="http://schemas.microsoft.com/office/powerpoint/2010/main" val="3949167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0" fill="hold"/>
                                        <p:tgtEl>
                                          <p:spTgt spid="2"/>
                                        </p:tgtEl>
                                      </p:cBhvr>
                                    </p:cmd>
                                  </p:childTnLst>
                                </p:cTn>
                              </p:par>
                              <p:par>
                                <p:cTn id="7" presetID="1" presetClass="mediacall" presetSubtype="0" fill="hold" nodeType="withEffect">
                                  <p:stCondLst>
                                    <p:cond delay="0"/>
                                  </p:stCondLst>
                                  <p:childTnLst>
                                    <p:cmd type="call" cmd="playFrom(0.0)">
                                      <p:cBhvr>
                                        <p:cTn id="8" dur="14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/compare/personal-loans</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41515316"/>
              </p:ext>
            </p:extLst>
          </p:nvPr>
        </p:nvGraphicFramePr>
        <p:xfrm>
          <a:off x="535460" y="2211724"/>
          <a:ext cx="11277600" cy="1854200"/>
        </p:xfrm>
        <a:graphic>
          <a:graphicData uri="http://schemas.openxmlformats.org/drawingml/2006/table">
            <a:tbl>
              <a:tblPr bandRow="1">
                <a:tableStyleId>{74C1A8A3-306A-4EB7-A6B1-4F7E0EB9C5D6}</a:tableStyleId>
              </a:tblPr>
              <a:tblGrid>
                <a:gridCol w="2255520">
                  <a:extLst>
                    <a:ext uri="{9D8B030D-6E8A-4147-A177-3AD203B41FA5}">
                      <a16:colId xmlns:a16="http://schemas.microsoft.com/office/drawing/2014/main" val="3568256045"/>
                    </a:ext>
                  </a:extLst>
                </a:gridCol>
                <a:gridCol w="2255520">
                  <a:extLst>
                    <a:ext uri="{9D8B030D-6E8A-4147-A177-3AD203B41FA5}">
                      <a16:colId xmlns:a16="http://schemas.microsoft.com/office/drawing/2014/main" val="221608806"/>
                    </a:ext>
                  </a:extLst>
                </a:gridCol>
                <a:gridCol w="2255520">
                  <a:extLst>
                    <a:ext uri="{9D8B030D-6E8A-4147-A177-3AD203B41FA5}">
                      <a16:colId xmlns:a16="http://schemas.microsoft.com/office/drawing/2014/main" val="265426446"/>
                    </a:ext>
                  </a:extLst>
                </a:gridCol>
                <a:gridCol w="2255520">
                  <a:extLst>
                    <a:ext uri="{9D8B030D-6E8A-4147-A177-3AD203B41FA5}">
                      <a16:colId xmlns:a16="http://schemas.microsoft.com/office/drawing/2014/main" val="3494559227"/>
                    </a:ext>
                  </a:extLst>
                </a:gridCol>
                <a:gridCol w="2255520">
                  <a:extLst>
                    <a:ext uri="{9D8B030D-6E8A-4147-A177-3AD203B41FA5}">
                      <a16:colId xmlns:a16="http://schemas.microsoft.com/office/drawing/2014/main" val="3840804546"/>
                    </a:ext>
                  </a:extLst>
                </a:gridCol>
              </a:tblGrid>
              <a:tr h="370840">
                <a:tc>
                  <a:txBody>
                    <a:bodyPr/>
                    <a:lstStyle/>
                    <a:p>
                      <a:endParaRPr lang="en-GB" b="1" dirty="0">
                        <a:solidFill>
                          <a:schemeClr val="bg2">
                            <a:lumMod val="75000"/>
                          </a:schemeClr>
                        </a:solidFill>
                        <a:latin typeface="+mj-lt"/>
                      </a:endParaRPr>
                    </a:p>
                  </a:txBody>
                  <a:tcPr/>
                </a:tc>
                <a:tc>
                  <a:txBody>
                    <a:bodyPr/>
                    <a:lstStyle/>
                    <a:p>
                      <a:r>
                        <a:rPr lang="en-GB" dirty="0" smtClean="0">
                          <a:latin typeface="+mj-lt"/>
                        </a:rPr>
                        <a:t>Old site</a:t>
                      </a:r>
                      <a:endParaRPr lang="en-GB" dirty="0">
                        <a:solidFill>
                          <a:schemeClr val="tx1">
                            <a:lumMod val="65000"/>
                            <a:lumOff val="35000"/>
                          </a:schemeClr>
                        </a:solidFill>
                        <a:latin typeface="+mj-lt"/>
                      </a:endParaRPr>
                    </a:p>
                  </a:txBody>
                  <a:tcPr/>
                </a:tc>
                <a:tc>
                  <a:txBody>
                    <a:bodyPr/>
                    <a:lstStyle/>
                    <a:p>
                      <a:r>
                        <a:rPr lang="en-GB" dirty="0" smtClean="0">
                          <a:solidFill>
                            <a:srgbClr val="0C3A5B"/>
                          </a:solidFill>
                          <a:latin typeface="+mj-lt"/>
                        </a:rPr>
                        <a:t>New site</a:t>
                      </a:r>
                      <a:endParaRPr lang="en-GB" dirty="0">
                        <a:solidFill>
                          <a:srgbClr val="0C3A5B"/>
                        </a:solidFill>
                        <a:latin typeface="+mj-lt"/>
                      </a:endParaRPr>
                    </a:p>
                  </a:txBody>
                  <a:tcPr/>
                </a:tc>
                <a:tc>
                  <a:txBody>
                    <a:bodyPr/>
                    <a:lstStyle/>
                    <a:p>
                      <a:r>
                        <a:rPr lang="en-GB" dirty="0" smtClean="0">
                          <a:latin typeface="+mj-lt"/>
                        </a:rPr>
                        <a:t>Improvement</a:t>
                      </a:r>
                      <a:r>
                        <a:rPr lang="en-GB" baseline="0" dirty="0" smtClean="0">
                          <a:latin typeface="+mj-lt"/>
                        </a:rPr>
                        <a:t> (sec)</a:t>
                      </a:r>
                      <a:endParaRPr lang="en-GB" dirty="0">
                        <a:solidFill>
                          <a:schemeClr val="tx1">
                            <a:lumMod val="65000"/>
                            <a:lumOff val="35000"/>
                          </a:schemeClr>
                        </a:solidFill>
                        <a:latin typeface="+mj-lt"/>
                      </a:endParaRPr>
                    </a:p>
                  </a:txBody>
                  <a:tcPr/>
                </a:tc>
                <a:tc>
                  <a:txBody>
                    <a:bodyPr/>
                    <a:lstStyle/>
                    <a:p>
                      <a:r>
                        <a:rPr lang="en-GB" dirty="0" smtClean="0">
                          <a:latin typeface="+mj-lt"/>
                        </a:rPr>
                        <a:t>Improvement (%)</a:t>
                      </a:r>
                      <a:endParaRPr lang="en-GB" dirty="0">
                        <a:solidFill>
                          <a:schemeClr val="tx1">
                            <a:lumMod val="65000"/>
                            <a:lumOff val="35000"/>
                          </a:schemeClr>
                        </a:solidFill>
                        <a:latin typeface="+mj-lt"/>
                      </a:endParaRPr>
                    </a:p>
                  </a:txBody>
                  <a:tcPr/>
                </a:tc>
                <a:extLst>
                  <a:ext uri="{0D108BD9-81ED-4DB2-BD59-A6C34878D82A}">
                    <a16:rowId xmlns:a16="http://schemas.microsoft.com/office/drawing/2014/main" val="4282557739"/>
                  </a:ext>
                </a:extLst>
              </a:tr>
              <a:tr h="370840">
                <a:tc>
                  <a:txBody>
                    <a:bodyPr/>
                    <a:lstStyle/>
                    <a:p>
                      <a:r>
                        <a:rPr lang="en-GB" dirty="0" smtClean="0">
                          <a:solidFill>
                            <a:schemeClr val="bg2">
                              <a:lumMod val="75000"/>
                            </a:schemeClr>
                          </a:solidFill>
                        </a:rPr>
                        <a:t>Start</a:t>
                      </a:r>
                      <a:r>
                        <a:rPr lang="en-GB" baseline="0" dirty="0" smtClean="0">
                          <a:solidFill>
                            <a:schemeClr val="bg2">
                              <a:lumMod val="75000"/>
                            </a:schemeClr>
                          </a:solidFill>
                        </a:rPr>
                        <a:t> render</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4.5</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1.9</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2.6</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58%</a:t>
                      </a:r>
                      <a:endParaRPr lang="en-GB" dirty="0" smtClean="0">
                        <a:solidFill>
                          <a:schemeClr val="tx1">
                            <a:lumMod val="65000"/>
                            <a:lumOff val="35000"/>
                          </a:schemeClr>
                        </a:solidFill>
                      </a:endParaRPr>
                    </a:p>
                  </a:txBody>
                  <a:tcPr/>
                </a:tc>
                <a:extLst>
                  <a:ext uri="{0D108BD9-81ED-4DB2-BD59-A6C34878D82A}">
                    <a16:rowId xmlns:a16="http://schemas.microsoft.com/office/drawing/2014/main" val="2379896114"/>
                  </a:ext>
                </a:extLst>
              </a:tr>
              <a:tr h="370840">
                <a:tc>
                  <a:txBody>
                    <a:bodyPr/>
                    <a:lstStyle/>
                    <a:p>
                      <a:r>
                        <a:rPr lang="en-GB" dirty="0" smtClean="0">
                          <a:solidFill>
                            <a:schemeClr val="bg2">
                              <a:lumMod val="75000"/>
                            </a:schemeClr>
                          </a:solidFill>
                        </a:rPr>
                        <a:t>Visually complete</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14.4</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3.9</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10.5</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73%</a:t>
                      </a:r>
                      <a:endParaRPr lang="en-GB" dirty="0" smtClean="0">
                        <a:solidFill>
                          <a:schemeClr val="tx1">
                            <a:lumMod val="65000"/>
                            <a:lumOff val="35000"/>
                          </a:schemeClr>
                        </a:solidFill>
                      </a:endParaRPr>
                    </a:p>
                  </a:txBody>
                  <a:tcPr/>
                </a:tc>
                <a:extLst>
                  <a:ext uri="{0D108BD9-81ED-4DB2-BD59-A6C34878D82A}">
                    <a16:rowId xmlns:a16="http://schemas.microsoft.com/office/drawing/2014/main" val="3947375120"/>
                  </a:ext>
                </a:extLst>
              </a:tr>
              <a:tr h="370840">
                <a:tc>
                  <a:txBody>
                    <a:bodyPr/>
                    <a:lstStyle/>
                    <a:p>
                      <a:r>
                        <a:rPr lang="en-GB" dirty="0" smtClean="0">
                          <a:solidFill>
                            <a:schemeClr val="bg2">
                              <a:lumMod val="75000"/>
                            </a:schemeClr>
                          </a:solidFill>
                        </a:rPr>
                        <a:t>Fully</a:t>
                      </a:r>
                      <a:r>
                        <a:rPr lang="en-GB" baseline="0" dirty="0" smtClean="0">
                          <a:solidFill>
                            <a:schemeClr val="bg2">
                              <a:lumMod val="75000"/>
                            </a:schemeClr>
                          </a:solidFill>
                        </a:rPr>
                        <a:t> loaded</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20.1</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10.4</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9.7</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48%</a:t>
                      </a:r>
                      <a:endParaRPr lang="en-GB" dirty="0" smtClean="0">
                        <a:solidFill>
                          <a:schemeClr val="tx1">
                            <a:lumMod val="65000"/>
                            <a:lumOff val="35000"/>
                          </a:schemeClr>
                        </a:solidFill>
                      </a:endParaRPr>
                    </a:p>
                  </a:txBody>
                  <a:tcPr/>
                </a:tc>
                <a:extLst>
                  <a:ext uri="{0D108BD9-81ED-4DB2-BD59-A6C34878D82A}">
                    <a16:rowId xmlns:a16="http://schemas.microsoft.com/office/drawing/2014/main" val="3475677335"/>
                  </a:ext>
                </a:extLst>
              </a:tr>
              <a:tr h="370840">
                <a:tc>
                  <a:txBody>
                    <a:bodyPr/>
                    <a:lstStyle/>
                    <a:p>
                      <a:r>
                        <a:rPr lang="en-GB" dirty="0" smtClean="0">
                          <a:solidFill>
                            <a:schemeClr val="bg2">
                              <a:lumMod val="75000"/>
                            </a:schemeClr>
                          </a:solidFill>
                        </a:rPr>
                        <a:t>Speed</a:t>
                      </a:r>
                      <a:r>
                        <a:rPr lang="en-GB" baseline="0" dirty="0" smtClean="0">
                          <a:solidFill>
                            <a:schemeClr val="bg2">
                              <a:lumMod val="75000"/>
                            </a:schemeClr>
                          </a:solidFill>
                        </a:rPr>
                        <a:t> index</a:t>
                      </a:r>
                      <a:endParaRPr lang="en-GB" b="0" dirty="0">
                        <a:solidFill>
                          <a:schemeClr val="bg2">
                            <a:lumMod val="75000"/>
                          </a:schemeClr>
                        </a:solidFill>
                        <a:latin typeface="VAGRundschriftDLig" panose="00000400000000000000" pitchFamily="2" charset="0"/>
                      </a:endParaRPr>
                    </a:p>
                  </a:txBody>
                  <a:tcPr/>
                </a:tc>
                <a:tc>
                  <a:txBody>
                    <a:bodyPr/>
                    <a:lstStyle/>
                    <a:p>
                      <a:r>
                        <a:rPr lang="en-GB" sz="1800" b="0" i="0" kern="1200" dirty="0" smtClean="0">
                          <a:solidFill>
                            <a:schemeClr val="dk1"/>
                          </a:solidFill>
                          <a:effectLst/>
                          <a:latin typeface="+mn-lt"/>
                          <a:ea typeface="+mn-ea"/>
                          <a:cs typeface="+mn-cs"/>
                        </a:rPr>
                        <a:t>9349</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sz="1800" b="0" i="0" kern="1200" dirty="0" smtClean="0">
                          <a:solidFill>
                            <a:srgbClr val="0C3A5B"/>
                          </a:solidFill>
                          <a:effectLst/>
                          <a:latin typeface="+mn-lt"/>
                          <a:ea typeface="+mn-ea"/>
                          <a:cs typeface="+mn-cs"/>
                        </a:rPr>
                        <a:t>2691</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6658</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71%</a:t>
                      </a:r>
                      <a:endParaRPr lang="en-GB" dirty="0" smtClean="0">
                        <a:solidFill>
                          <a:schemeClr val="tx1">
                            <a:lumMod val="65000"/>
                            <a:lumOff val="35000"/>
                          </a:schemeClr>
                        </a:solidFill>
                      </a:endParaRPr>
                    </a:p>
                  </a:txBody>
                  <a:tcPr/>
                </a:tc>
                <a:extLst>
                  <a:ext uri="{0D108BD9-81ED-4DB2-BD59-A6C34878D82A}">
                    <a16:rowId xmlns:a16="http://schemas.microsoft.com/office/drawing/2014/main" val="3092282877"/>
                  </a:ext>
                </a:extLst>
              </a:tr>
            </a:tbl>
          </a:graphicData>
        </a:graphic>
      </p:graphicFrame>
    </p:spTree>
    <p:extLst>
      <p:ext uri="{BB962C8B-B14F-4D97-AF65-F5344CB8AC3E}">
        <p14:creationId xmlns:p14="http://schemas.microsoft.com/office/powerpoint/2010/main" val="283084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ersonal loa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08049" y="905637"/>
            <a:ext cx="3925694" cy="5133600"/>
          </a:xfrm>
          <a:prstGeom prst="rect">
            <a:avLst/>
          </a:prstGeom>
        </p:spPr>
      </p:pic>
      <p:pic>
        <p:nvPicPr>
          <p:cNvPr id="3" name="Personal loan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6448580" y="905187"/>
            <a:ext cx="3925694" cy="5133600"/>
          </a:xfrm>
          <a:prstGeom prst="rect">
            <a:avLst/>
          </a:prstGeom>
        </p:spPr>
      </p:pic>
      <p:sp>
        <p:nvSpPr>
          <p:cNvPr id="8" name="Content Placeholder 7"/>
          <p:cNvSpPr txBox="1">
            <a:spLocks/>
          </p:cNvSpPr>
          <p:nvPr/>
        </p:nvSpPr>
        <p:spPr>
          <a:xfrm>
            <a:off x="1508049"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Old site</a:t>
            </a:r>
          </a:p>
        </p:txBody>
      </p:sp>
      <p:sp>
        <p:nvSpPr>
          <p:cNvPr id="6" name="Content Placeholder 7"/>
          <p:cNvSpPr txBox="1">
            <a:spLocks/>
          </p:cNvSpPr>
          <p:nvPr/>
        </p:nvSpPr>
        <p:spPr>
          <a:xfrm>
            <a:off x="6448580"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New site</a:t>
            </a:r>
          </a:p>
        </p:txBody>
      </p:sp>
    </p:spTree>
    <p:extLst>
      <p:ext uri="{BB962C8B-B14F-4D97-AF65-F5344CB8AC3E}">
        <p14:creationId xmlns:p14="http://schemas.microsoft.com/office/powerpoint/2010/main" val="3322145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00" fill="hold"/>
                                        <p:tgtEl>
                                          <p:spTgt spid="2"/>
                                        </p:tgtEl>
                                      </p:cBhvr>
                                    </p:cmd>
                                  </p:childTnLst>
                                </p:cTn>
                              </p:par>
                              <p:par>
                                <p:cTn id="7" presetID="1" presetClass="mediacall" presetSubtype="0" fill="hold" nodeType="withEffect">
                                  <p:stCondLst>
                                    <p:cond delay="0"/>
                                  </p:stCondLst>
                                  <p:childTnLst>
                                    <p:cmd type="call" cmd="playFrom(0.0)">
                                      <p:cBhvr>
                                        <p:cTn id="8" dur="10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/compare/credit-cards</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12610523"/>
              </p:ext>
            </p:extLst>
          </p:nvPr>
        </p:nvGraphicFramePr>
        <p:xfrm>
          <a:off x="535460" y="2211724"/>
          <a:ext cx="11277600" cy="1854200"/>
        </p:xfrm>
        <a:graphic>
          <a:graphicData uri="http://schemas.openxmlformats.org/drawingml/2006/table">
            <a:tbl>
              <a:tblPr bandRow="1">
                <a:tableStyleId>{74C1A8A3-306A-4EB7-A6B1-4F7E0EB9C5D6}</a:tableStyleId>
              </a:tblPr>
              <a:tblGrid>
                <a:gridCol w="2255520">
                  <a:extLst>
                    <a:ext uri="{9D8B030D-6E8A-4147-A177-3AD203B41FA5}">
                      <a16:colId xmlns:a16="http://schemas.microsoft.com/office/drawing/2014/main" val="3568256045"/>
                    </a:ext>
                  </a:extLst>
                </a:gridCol>
                <a:gridCol w="2255520">
                  <a:extLst>
                    <a:ext uri="{9D8B030D-6E8A-4147-A177-3AD203B41FA5}">
                      <a16:colId xmlns:a16="http://schemas.microsoft.com/office/drawing/2014/main" val="221608806"/>
                    </a:ext>
                  </a:extLst>
                </a:gridCol>
                <a:gridCol w="2255520">
                  <a:extLst>
                    <a:ext uri="{9D8B030D-6E8A-4147-A177-3AD203B41FA5}">
                      <a16:colId xmlns:a16="http://schemas.microsoft.com/office/drawing/2014/main" val="265426446"/>
                    </a:ext>
                  </a:extLst>
                </a:gridCol>
                <a:gridCol w="2255520">
                  <a:extLst>
                    <a:ext uri="{9D8B030D-6E8A-4147-A177-3AD203B41FA5}">
                      <a16:colId xmlns:a16="http://schemas.microsoft.com/office/drawing/2014/main" val="3494559227"/>
                    </a:ext>
                  </a:extLst>
                </a:gridCol>
                <a:gridCol w="2255520">
                  <a:extLst>
                    <a:ext uri="{9D8B030D-6E8A-4147-A177-3AD203B41FA5}">
                      <a16:colId xmlns:a16="http://schemas.microsoft.com/office/drawing/2014/main" val="3840804546"/>
                    </a:ext>
                  </a:extLst>
                </a:gridCol>
              </a:tblGrid>
              <a:tr h="370840">
                <a:tc>
                  <a:txBody>
                    <a:bodyPr/>
                    <a:lstStyle/>
                    <a:p>
                      <a:endParaRPr lang="en-GB" b="1" dirty="0">
                        <a:solidFill>
                          <a:schemeClr val="bg2">
                            <a:lumMod val="75000"/>
                          </a:schemeClr>
                        </a:solidFill>
                        <a:latin typeface="+mj-lt"/>
                      </a:endParaRPr>
                    </a:p>
                  </a:txBody>
                  <a:tcPr/>
                </a:tc>
                <a:tc>
                  <a:txBody>
                    <a:bodyPr/>
                    <a:lstStyle/>
                    <a:p>
                      <a:r>
                        <a:rPr lang="en-GB" dirty="0" smtClean="0">
                          <a:latin typeface="+mj-lt"/>
                        </a:rPr>
                        <a:t>Old site</a:t>
                      </a:r>
                      <a:endParaRPr lang="en-GB" dirty="0">
                        <a:solidFill>
                          <a:schemeClr val="tx1">
                            <a:lumMod val="65000"/>
                            <a:lumOff val="35000"/>
                          </a:schemeClr>
                        </a:solidFill>
                        <a:latin typeface="+mj-lt"/>
                      </a:endParaRPr>
                    </a:p>
                  </a:txBody>
                  <a:tcPr/>
                </a:tc>
                <a:tc>
                  <a:txBody>
                    <a:bodyPr/>
                    <a:lstStyle/>
                    <a:p>
                      <a:r>
                        <a:rPr lang="en-GB" dirty="0" smtClean="0">
                          <a:solidFill>
                            <a:srgbClr val="0C3A5B"/>
                          </a:solidFill>
                          <a:latin typeface="+mj-lt"/>
                        </a:rPr>
                        <a:t>New site</a:t>
                      </a:r>
                      <a:endParaRPr lang="en-GB" dirty="0">
                        <a:solidFill>
                          <a:srgbClr val="0C3A5B"/>
                        </a:solidFill>
                        <a:latin typeface="+mj-lt"/>
                      </a:endParaRPr>
                    </a:p>
                  </a:txBody>
                  <a:tcPr/>
                </a:tc>
                <a:tc>
                  <a:txBody>
                    <a:bodyPr/>
                    <a:lstStyle/>
                    <a:p>
                      <a:r>
                        <a:rPr lang="en-GB" dirty="0" smtClean="0">
                          <a:latin typeface="+mj-lt"/>
                        </a:rPr>
                        <a:t>Improvement</a:t>
                      </a:r>
                      <a:r>
                        <a:rPr lang="en-GB" baseline="0" dirty="0" smtClean="0">
                          <a:latin typeface="+mj-lt"/>
                        </a:rPr>
                        <a:t> (sec)</a:t>
                      </a:r>
                      <a:endParaRPr lang="en-GB" dirty="0">
                        <a:solidFill>
                          <a:schemeClr val="tx1">
                            <a:lumMod val="65000"/>
                            <a:lumOff val="35000"/>
                          </a:schemeClr>
                        </a:solidFill>
                        <a:latin typeface="+mj-lt"/>
                      </a:endParaRPr>
                    </a:p>
                  </a:txBody>
                  <a:tcPr/>
                </a:tc>
                <a:tc>
                  <a:txBody>
                    <a:bodyPr/>
                    <a:lstStyle/>
                    <a:p>
                      <a:r>
                        <a:rPr lang="en-GB" dirty="0" smtClean="0">
                          <a:latin typeface="+mj-lt"/>
                        </a:rPr>
                        <a:t>Improvement (%)</a:t>
                      </a:r>
                      <a:endParaRPr lang="en-GB" dirty="0">
                        <a:solidFill>
                          <a:schemeClr val="tx1">
                            <a:lumMod val="65000"/>
                            <a:lumOff val="35000"/>
                          </a:schemeClr>
                        </a:solidFill>
                        <a:latin typeface="+mj-lt"/>
                      </a:endParaRPr>
                    </a:p>
                  </a:txBody>
                  <a:tcPr/>
                </a:tc>
                <a:extLst>
                  <a:ext uri="{0D108BD9-81ED-4DB2-BD59-A6C34878D82A}">
                    <a16:rowId xmlns:a16="http://schemas.microsoft.com/office/drawing/2014/main" val="4282557739"/>
                  </a:ext>
                </a:extLst>
              </a:tr>
              <a:tr h="370840">
                <a:tc>
                  <a:txBody>
                    <a:bodyPr/>
                    <a:lstStyle/>
                    <a:p>
                      <a:r>
                        <a:rPr lang="en-GB" dirty="0" smtClean="0">
                          <a:solidFill>
                            <a:schemeClr val="bg2">
                              <a:lumMod val="75000"/>
                            </a:schemeClr>
                          </a:solidFill>
                        </a:rPr>
                        <a:t>Start</a:t>
                      </a:r>
                      <a:r>
                        <a:rPr lang="en-GB" baseline="0" dirty="0" smtClean="0">
                          <a:solidFill>
                            <a:schemeClr val="bg2">
                              <a:lumMod val="75000"/>
                            </a:schemeClr>
                          </a:solidFill>
                        </a:rPr>
                        <a:t> render</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4.6</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2.1</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dk1"/>
                          </a:solidFill>
                        </a:rPr>
                        <a:t>2.5</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54%</a:t>
                      </a:r>
                      <a:endParaRPr lang="en-GB" dirty="0" smtClean="0">
                        <a:solidFill>
                          <a:schemeClr val="tx1">
                            <a:lumMod val="65000"/>
                            <a:lumOff val="35000"/>
                          </a:schemeClr>
                        </a:solidFill>
                      </a:endParaRPr>
                    </a:p>
                  </a:txBody>
                  <a:tcPr/>
                </a:tc>
                <a:extLst>
                  <a:ext uri="{0D108BD9-81ED-4DB2-BD59-A6C34878D82A}">
                    <a16:rowId xmlns:a16="http://schemas.microsoft.com/office/drawing/2014/main" val="2379896114"/>
                  </a:ext>
                </a:extLst>
              </a:tr>
              <a:tr h="370840">
                <a:tc>
                  <a:txBody>
                    <a:bodyPr/>
                    <a:lstStyle/>
                    <a:p>
                      <a:r>
                        <a:rPr lang="en-GB" dirty="0" smtClean="0">
                          <a:solidFill>
                            <a:schemeClr val="bg2">
                              <a:lumMod val="75000"/>
                            </a:schemeClr>
                          </a:solidFill>
                        </a:rPr>
                        <a:t>Visually complete</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17.9</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7.4</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10.5</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59%</a:t>
                      </a:r>
                      <a:endParaRPr lang="en-GB" dirty="0" smtClean="0">
                        <a:solidFill>
                          <a:schemeClr val="tx1">
                            <a:lumMod val="65000"/>
                            <a:lumOff val="35000"/>
                          </a:schemeClr>
                        </a:solidFill>
                      </a:endParaRPr>
                    </a:p>
                  </a:txBody>
                  <a:tcPr/>
                </a:tc>
                <a:extLst>
                  <a:ext uri="{0D108BD9-81ED-4DB2-BD59-A6C34878D82A}">
                    <a16:rowId xmlns:a16="http://schemas.microsoft.com/office/drawing/2014/main" val="3947375120"/>
                  </a:ext>
                </a:extLst>
              </a:tr>
              <a:tr h="370840">
                <a:tc>
                  <a:txBody>
                    <a:bodyPr/>
                    <a:lstStyle/>
                    <a:p>
                      <a:r>
                        <a:rPr lang="en-GB" dirty="0" smtClean="0">
                          <a:solidFill>
                            <a:schemeClr val="bg2">
                              <a:lumMod val="75000"/>
                            </a:schemeClr>
                          </a:solidFill>
                        </a:rPr>
                        <a:t>Fully</a:t>
                      </a:r>
                      <a:r>
                        <a:rPr lang="en-GB" baseline="0" dirty="0" smtClean="0">
                          <a:solidFill>
                            <a:schemeClr val="bg2">
                              <a:lumMod val="75000"/>
                            </a:schemeClr>
                          </a:solidFill>
                        </a:rPr>
                        <a:t> loaded</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24.2</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8.2</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16</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66%</a:t>
                      </a:r>
                      <a:endParaRPr lang="en-GB" dirty="0" smtClean="0">
                        <a:solidFill>
                          <a:schemeClr val="tx1">
                            <a:lumMod val="65000"/>
                            <a:lumOff val="35000"/>
                          </a:schemeClr>
                        </a:solidFill>
                      </a:endParaRPr>
                    </a:p>
                  </a:txBody>
                  <a:tcPr/>
                </a:tc>
                <a:extLst>
                  <a:ext uri="{0D108BD9-81ED-4DB2-BD59-A6C34878D82A}">
                    <a16:rowId xmlns:a16="http://schemas.microsoft.com/office/drawing/2014/main" val="3475677335"/>
                  </a:ext>
                </a:extLst>
              </a:tr>
              <a:tr h="370840">
                <a:tc>
                  <a:txBody>
                    <a:bodyPr/>
                    <a:lstStyle/>
                    <a:p>
                      <a:r>
                        <a:rPr lang="en-GB" dirty="0" smtClean="0">
                          <a:solidFill>
                            <a:schemeClr val="bg2">
                              <a:lumMod val="75000"/>
                            </a:schemeClr>
                          </a:solidFill>
                        </a:rPr>
                        <a:t>Speed</a:t>
                      </a:r>
                      <a:r>
                        <a:rPr lang="en-GB" baseline="0" dirty="0" smtClean="0">
                          <a:solidFill>
                            <a:schemeClr val="bg2">
                              <a:lumMod val="75000"/>
                            </a:schemeClr>
                          </a:solidFill>
                        </a:rPr>
                        <a:t> index</a:t>
                      </a:r>
                      <a:endParaRPr lang="en-GB" b="0" dirty="0">
                        <a:solidFill>
                          <a:schemeClr val="bg2">
                            <a:lumMod val="75000"/>
                          </a:schemeClr>
                        </a:solidFill>
                        <a:latin typeface="VAGRundschriftDLig" panose="00000400000000000000" pitchFamily="2" charset="0"/>
                      </a:endParaRPr>
                    </a:p>
                  </a:txBody>
                  <a:tcPr/>
                </a:tc>
                <a:tc>
                  <a:txBody>
                    <a:bodyPr/>
                    <a:lstStyle/>
                    <a:p>
                      <a:r>
                        <a:rPr lang="en-GB" sz="1800" b="0" i="0" kern="1200" dirty="0" smtClean="0">
                          <a:solidFill>
                            <a:schemeClr val="dk1"/>
                          </a:solidFill>
                          <a:effectLst/>
                          <a:latin typeface="+mn-lt"/>
                          <a:ea typeface="+mn-ea"/>
                          <a:cs typeface="+mn-cs"/>
                        </a:rPr>
                        <a:t>6835</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4302</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2533</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37%</a:t>
                      </a:r>
                      <a:endParaRPr lang="en-GB" dirty="0" smtClean="0">
                        <a:solidFill>
                          <a:schemeClr val="tx1">
                            <a:lumMod val="65000"/>
                            <a:lumOff val="35000"/>
                          </a:schemeClr>
                        </a:solidFill>
                      </a:endParaRPr>
                    </a:p>
                  </a:txBody>
                  <a:tcPr/>
                </a:tc>
                <a:extLst>
                  <a:ext uri="{0D108BD9-81ED-4DB2-BD59-A6C34878D82A}">
                    <a16:rowId xmlns:a16="http://schemas.microsoft.com/office/drawing/2014/main" val="3092282877"/>
                  </a:ext>
                </a:extLst>
              </a:tr>
            </a:tbl>
          </a:graphicData>
        </a:graphic>
      </p:graphicFrame>
    </p:spTree>
    <p:extLst>
      <p:ext uri="{BB962C8B-B14F-4D97-AF65-F5344CB8AC3E}">
        <p14:creationId xmlns:p14="http://schemas.microsoft.com/office/powerpoint/2010/main" val="3947029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edit car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07470" y="905258"/>
            <a:ext cx="3925694" cy="5133600"/>
          </a:xfrm>
          <a:prstGeom prst="rect">
            <a:avLst/>
          </a:prstGeom>
        </p:spPr>
      </p:pic>
      <p:pic>
        <p:nvPicPr>
          <p:cNvPr id="3" name="Credit card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6448001" y="905187"/>
            <a:ext cx="3925694" cy="5133600"/>
          </a:xfrm>
          <a:prstGeom prst="rect">
            <a:avLst/>
          </a:prstGeom>
        </p:spPr>
      </p:pic>
      <p:sp>
        <p:nvSpPr>
          <p:cNvPr id="8" name="Content Placeholder 7"/>
          <p:cNvSpPr txBox="1">
            <a:spLocks/>
          </p:cNvSpPr>
          <p:nvPr/>
        </p:nvSpPr>
        <p:spPr>
          <a:xfrm>
            <a:off x="1508049"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Old site</a:t>
            </a:r>
          </a:p>
        </p:txBody>
      </p:sp>
      <p:sp>
        <p:nvSpPr>
          <p:cNvPr id="6" name="Content Placeholder 7"/>
          <p:cNvSpPr txBox="1">
            <a:spLocks/>
          </p:cNvSpPr>
          <p:nvPr/>
        </p:nvSpPr>
        <p:spPr>
          <a:xfrm>
            <a:off x="6448580"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New site</a:t>
            </a:r>
          </a:p>
        </p:txBody>
      </p:sp>
    </p:spTree>
    <p:extLst>
      <p:ext uri="{BB962C8B-B14F-4D97-AF65-F5344CB8AC3E}">
        <p14:creationId xmlns:p14="http://schemas.microsoft.com/office/powerpoint/2010/main" val="821949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0" fill="hold"/>
                                        <p:tgtEl>
                                          <p:spTgt spid="2"/>
                                        </p:tgtEl>
                                      </p:cBhvr>
                                    </p:cmd>
                                  </p:childTnLst>
                                </p:cTn>
                              </p:par>
                              <p:par>
                                <p:cTn id="7" presetID="1" presetClass="mediacall" presetSubtype="0" fill="hold" nodeType="withEffect">
                                  <p:stCondLst>
                                    <p:cond delay="0"/>
                                  </p:stCondLst>
                                  <p:childTnLst>
                                    <p:cmd type="call" cmd="playFrom(0.0)">
                                      <p:cBhvr>
                                        <p:cTn id="8" dur="11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/credit-cards/</a:t>
            </a:r>
            <a:r>
              <a:rPr lang="en-GB" sz="3200" dirty="0" err="1"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moneymatcher</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857121489"/>
              </p:ext>
            </p:extLst>
          </p:nvPr>
        </p:nvGraphicFramePr>
        <p:xfrm>
          <a:off x="535460" y="2211724"/>
          <a:ext cx="11277600" cy="1854200"/>
        </p:xfrm>
        <a:graphic>
          <a:graphicData uri="http://schemas.openxmlformats.org/drawingml/2006/table">
            <a:tbl>
              <a:tblPr bandRow="1">
                <a:tableStyleId>{74C1A8A3-306A-4EB7-A6B1-4F7E0EB9C5D6}</a:tableStyleId>
              </a:tblPr>
              <a:tblGrid>
                <a:gridCol w="2255520">
                  <a:extLst>
                    <a:ext uri="{9D8B030D-6E8A-4147-A177-3AD203B41FA5}">
                      <a16:colId xmlns:a16="http://schemas.microsoft.com/office/drawing/2014/main" val="3568256045"/>
                    </a:ext>
                  </a:extLst>
                </a:gridCol>
                <a:gridCol w="2255520">
                  <a:extLst>
                    <a:ext uri="{9D8B030D-6E8A-4147-A177-3AD203B41FA5}">
                      <a16:colId xmlns:a16="http://schemas.microsoft.com/office/drawing/2014/main" val="221608806"/>
                    </a:ext>
                  </a:extLst>
                </a:gridCol>
                <a:gridCol w="2255520">
                  <a:extLst>
                    <a:ext uri="{9D8B030D-6E8A-4147-A177-3AD203B41FA5}">
                      <a16:colId xmlns:a16="http://schemas.microsoft.com/office/drawing/2014/main" val="265426446"/>
                    </a:ext>
                  </a:extLst>
                </a:gridCol>
                <a:gridCol w="2255520">
                  <a:extLst>
                    <a:ext uri="{9D8B030D-6E8A-4147-A177-3AD203B41FA5}">
                      <a16:colId xmlns:a16="http://schemas.microsoft.com/office/drawing/2014/main" val="3494559227"/>
                    </a:ext>
                  </a:extLst>
                </a:gridCol>
                <a:gridCol w="2255520">
                  <a:extLst>
                    <a:ext uri="{9D8B030D-6E8A-4147-A177-3AD203B41FA5}">
                      <a16:colId xmlns:a16="http://schemas.microsoft.com/office/drawing/2014/main" val="3840804546"/>
                    </a:ext>
                  </a:extLst>
                </a:gridCol>
              </a:tblGrid>
              <a:tr h="370840">
                <a:tc>
                  <a:txBody>
                    <a:bodyPr/>
                    <a:lstStyle/>
                    <a:p>
                      <a:endParaRPr lang="en-GB" b="1" dirty="0">
                        <a:solidFill>
                          <a:schemeClr val="bg2">
                            <a:lumMod val="75000"/>
                          </a:schemeClr>
                        </a:solidFill>
                        <a:latin typeface="+mj-lt"/>
                      </a:endParaRPr>
                    </a:p>
                  </a:txBody>
                  <a:tcPr/>
                </a:tc>
                <a:tc>
                  <a:txBody>
                    <a:bodyPr/>
                    <a:lstStyle/>
                    <a:p>
                      <a:r>
                        <a:rPr lang="en-GB" dirty="0" smtClean="0">
                          <a:latin typeface="+mj-lt"/>
                        </a:rPr>
                        <a:t>Old site</a:t>
                      </a:r>
                      <a:endParaRPr lang="en-GB" dirty="0">
                        <a:solidFill>
                          <a:schemeClr val="tx1">
                            <a:lumMod val="65000"/>
                            <a:lumOff val="35000"/>
                          </a:schemeClr>
                        </a:solidFill>
                        <a:latin typeface="+mj-lt"/>
                      </a:endParaRPr>
                    </a:p>
                  </a:txBody>
                  <a:tcPr/>
                </a:tc>
                <a:tc>
                  <a:txBody>
                    <a:bodyPr/>
                    <a:lstStyle/>
                    <a:p>
                      <a:r>
                        <a:rPr lang="en-GB" dirty="0" smtClean="0">
                          <a:solidFill>
                            <a:srgbClr val="0C3A5B"/>
                          </a:solidFill>
                          <a:latin typeface="+mj-lt"/>
                        </a:rPr>
                        <a:t>New site</a:t>
                      </a:r>
                      <a:endParaRPr lang="en-GB" dirty="0">
                        <a:solidFill>
                          <a:srgbClr val="0C3A5B"/>
                        </a:solidFill>
                        <a:latin typeface="+mj-lt"/>
                      </a:endParaRPr>
                    </a:p>
                  </a:txBody>
                  <a:tcPr/>
                </a:tc>
                <a:tc>
                  <a:txBody>
                    <a:bodyPr/>
                    <a:lstStyle/>
                    <a:p>
                      <a:r>
                        <a:rPr lang="en-GB" dirty="0" smtClean="0">
                          <a:latin typeface="+mj-lt"/>
                        </a:rPr>
                        <a:t>Improvement</a:t>
                      </a:r>
                      <a:r>
                        <a:rPr lang="en-GB" baseline="0" dirty="0" smtClean="0">
                          <a:latin typeface="+mj-lt"/>
                        </a:rPr>
                        <a:t> (sec)</a:t>
                      </a:r>
                      <a:endParaRPr lang="en-GB" dirty="0">
                        <a:solidFill>
                          <a:schemeClr val="tx1">
                            <a:lumMod val="65000"/>
                            <a:lumOff val="35000"/>
                          </a:schemeClr>
                        </a:solidFill>
                        <a:latin typeface="+mj-lt"/>
                      </a:endParaRPr>
                    </a:p>
                  </a:txBody>
                  <a:tcPr/>
                </a:tc>
                <a:tc>
                  <a:txBody>
                    <a:bodyPr/>
                    <a:lstStyle/>
                    <a:p>
                      <a:r>
                        <a:rPr lang="en-GB" dirty="0" smtClean="0">
                          <a:latin typeface="+mj-lt"/>
                        </a:rPr>
                        <a:t>Improvement (%)</a:t>
                      </a:r>
                      <a:endParaRPr lang="en-GB" dirty="0">
                        <a:solidFill>
                          <a:schemeClr val="tx1">
                            <a:lumMod val="65000"/>
                            <a:lumOff val="35000"/>
                          </a:schemeClr>
                        </a:solidFill>
                        <a:latin typeface="+mj-lt"/>
                      </a:endParaRPr>
                    </a:p>
                  </a:txBody>
                  <a:tcPr/>
                </a:tc>
                <a:extLst>
                  <a:ext uri="{0D108BD9-81ED-4DB2-BD59-A6C34878D82A}">
                    <a16:rowId xmlns:a16="http://schemas.microsoft.com/office/drawing/2014/main" val="4282557739"/>
                  </a:ext>
                </a:extLst>
              </a:tr>
              <a:tr h="370840">
                <a:tc>
                  <a:txBody>
                    <a:bodyPr/>
                    <a:lstStyle/>
                    <a:p>
                      <a:r>
                        <a:rPr lang="en-GB" dirty="0" smtClean="0">
                          <a:solidFill>
                            <a:schemeClr val="bg2">
                              <a:lumMod val="75000"/>
                            </a:schemeClr>
                          </a:solidFill>
                        </a:rPr>
                        <a:t>Start</a:t>
                      </a:r>
                      <a:r>
                        <a:rPr lang="en-GB" baseline="0" dirty="0" smtClean="0">
                          <a:solidFill>
                            <a:schemeClr val="bg2">
                              <a:lumMod val="75000"/>
                            </a:schemeClr>
                          </a:solidFill>
                        </a:rPr>
                        <a:t> render</a:t>
                      </a:r>
                      <a:endParaRPr lang="en-GB" b="0" dirty="0">
                        <a:solidFill>
                          <a:schemeClr val="bg2">
                            <a:lumMod val="75000"/>
                          </a:schemeClr>
                        </a:solidFill>
                      </a:endParaRPr>
                    </a:p>
                  </a:txBody>
                  <a:tcPr/>
                </a:tc>
                <a:tc>
                  <a:txBody>
                    <a:bodyPr/>
                    <a:lstStyle/>
                    <a:p>
                      <a:r>
                        <a:rPr lang="en-GB" dirty="0" smtClean="0"/>
                        <a:t>3.8</a:t>
                      </a:r>
                      <a:endParaRPr lang="en-GB" dirty="0">
                        <a:solidFill>
                          <a:schemeClr val="tx1">
                            <a:lumMod val="65000"/>
                            <a:lumOff val="35000"/>
                          </a:schemeClr>
                        </a:solidFill>
                      </a:endParaRPr>
                    </a:p>
                  </a:txBody>
                  <a:tcPr/>
                </a:tc>
                <a:tc>
                  <a:txBody>
                    <a:bodyPr/>
                    <a:lstStyle/>
                    <a:p>
                      <a:r>
                        <a:rPr lang="en-GB" dirty="0" smtClean="0">
                          <a:solidFill>
                            <a:srgbClr val="0C3A5B"/>
                          </a:solidFill>
                        </a:rPr>
                        <a:t>1.9</a:t>
                      </a:r>
                      <a:endParaRPr lang="en-GB" dirty="0">
                        <a:solidFill>
                          <a:srgbClr val="0C3A5B"/>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dk1"/>
                          </a:solidFill>
                        </a:rPr>
                        <a:t>1.9</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50%</a:t>
                      </a:r>
                      <a:endParaRPr lang="en-GB" dirty="0" smtClean="0">
                        <a:solidFill>
                          <a:schemeClr val="tx1">
                            <a:lumMod val="65000"/>
                            <a:lumOff val="35000"/>
                          </a:schemeClr>
                        </a:solidFill>
                      </a:endParaRPr>
                    </a:p>
                  </a:txBody>
                  <a:tcPr/>
                </a:tc>
                <a:extLst>
                  <a:ext uri="{0D108BD9-81ED-4DB2-BD59-A6C34878D82A}">
                    <a16:rowId xmlns:a16="http://schemas.microsoft.com/office/drawing/2014/main" val="2379896114"/>
                  </a:ext>
                </a:extLst>
              </a:tr>
              <a:tr h="370840">
                <a:tc>
                  <a:txBody>
                    <a:bodyPr/>
                    <a:lstStyle/>
                    <a:p>
                      <a:r>
                        <a:rPr lang="en-GB" dirty="0" smtClean="0">
                          <a:solidFill>
                            <a:schemeClr val="bg2">
                              <a:lumMod val="75000"/>
                            </a:schemeClr>
                          </a:solidFill>
                        </a:rPr>
                        <a:t>Visually complete</a:t>
                      </a:r>
                      <a:endParaRPr lang="en-GB" b="0" dirty="0">
                        <a:solidFill>
                          <a:schemeClr val="bg2">
                            <a:lumMod val="75000"/>
                          </a:schemeClr>
                        </a:solidFill>
                      </a:endParaRPr>
                    </a:p>
                  </a:txBody>
                  <a:tcPr/>
                </a:tc>
                <a:tc>
                  <a:txBody>
                    <a:bodyPr/>
                    <a:lstStyle/>
                    <a:p>
                      <a:r>
                        <a:rPr lang="en-GB" dirty="0" smtClean="0"/>
                        <a:t>15.2</a:t>
                      </a:r>
                      <a:endParaRPr lang="en-GB" dirty="0">
                        <a:solidFill>
                          <a:schemeClr val="tx1">
                            <a:lumMod val="65000"/>
                            <a:lumOff val="35000"/>
                          </a:schemeClr>
                        </a:solidFill>
                      </a:endParaRPr>
                    </a:p>
                  </a:txBody>
                  <a:tcPr/>
                </a:tc>
                <a:tc>
                  <a:txBody>
                    <a:bodyPr/>
                    <a:lstStyle/>
                    <a:p>
                      <a:r>
                        <a:rPr lang="en-GB" dirty="0" smtClean="0">
                          <a:solidFill>
                            <a:srgbClr val="0C3A5B"/>
                          </a:solidFill>
                        </a:rPr>
                        <a:t>8.8</a:t>
                      </a:r>
                      <a:endParaRPr lang="en-GB" dirty="0">
                        <a:solidFill>
                          <a:srgbClr val="0C3A5B"/>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6.4</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25%</a:t>
                      </a:r>
                      <a:endParaRPr lang="en-GB" dirty="0" smtClean="0">
                        <a:solidFill>
                          <a:schemeClr val="tx1">
                            <a:lumMod val="65000"/>
                            <a:lumOff val="35000"/>
                          </a:schemeClr>
                        </a:solidFill>
                      </a:endParaRPr>
                    </a:p>
                  </a:txBody>
                  <a:tcPr/>
                </a:tc>
                <a:extLst>
                  <a:ext uri="{0D108BD9-81ED-4DB2-BD59-A6C34878D82A}">
                    <a16:rowId xmlns:a16="http://schemas.microsoft.com/office/drawing/2014/main" val="3947375120"/>
                  </a:ext>
                </a:extLst>
              </a:tr>
              <a:tr h="370840">
                <a:tc>
                  <a:txBody>
                    <a:bodyPr/>
                    <a:lstStyle/>
                    <a:p>
                      <a:r>
                        <a:rPr lang="en-GB" dirty="0" smtClean="0">
                          <a:solidFill>
                            <a:schemeClr val="bg2">
                              <a:lumMod val="75000"/>
                            </a:schemeClr>
                          </a:solidFill>
                        </a:rPr>
                        <a:t>Fully</a:t>
                      </a:r>
                      <a:r>
                        <a:rPr lang="en-GB" baseline="0" dirty="0" smtClean="0">
                          <a:solidFill>
                            <a:schemeClr val="bg2">
                              <a:lumMod val="75000"/>
                            </a:schemeClr>
                          </a:solidFill>
                        </a:rPr>
                        <a:t> loaded</a:t>
                      </a:r>
                      <a:endParaRPr lang="en-GB" b="0" dirty="0">
                        <a:solidFill>
                          <a:schemeClr val="bg2">
                            <a:lumMod val="75000"/>
                          </a:schemeClr>
                        </a:solidFill>
                      </a:endParaRPr>
                    </a:p>
                  </a:txBody>
                  <a:tcPr/>
                </a:tc>
                <a:tc>
                  <a:txBody>
                    <a:bodyPr/>
                    <a:lstStyle/>
                    <a:p>
                      <a:r>
                        <a:rPr lang="en-GB" dirty="0" smtClean="0"/>
                        <a:t>18.8</a:t>
                      </a:r>
                      <a:endParaRPr lang="en-GB" dirty="0">
                        <a:solidFill>
                          <a:schemeClr val="tx1">
                            <a:lumMod val="65000"/>
                            <a:lumOff val="35000"/>
                          </a:schemeClr>
                        </a:solidFill>
                      </a:endParaRPr>
                    </a:p>
                  </a:txBody>
                  <a:tcPr/>
                </a:tc>
                <a:tc>
                  <a:txBody>
                    <a:bodyPr/>
                    <a:lstStyle/>
                    <a:p>
                      <a:r>
                        <a:rPr lang="en-GB" dirty="0" smtClean="0">
                          <a:solidFill>
                            <a:srgbClr val="0C3A5B"/>
                          </a:solidFill>
                        </a:rPr>
                        <a:t>12.2</a:t>
                      </a:r>
                      <a:endParaRPr lang="en-GB" dirty="0">
                        <a:solidFill>
                          <a:srgbClr val="0C3A5B"/>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6.6</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35%</a:t>
                      </a:r>
                      <a:endParaRPr lang="en-GB" dirty="0" smtClean="0">
                        <a:solidFill>
                          <a:schemeClr val="tx1">
                            <a:lumMod val="65000"/>
                            <a:lumOff val="35000"/>
                          </a:schemeClr>
                        </a:solidFill>
                      </a:endParaRPr>
                    </a:p>
                  </a:txBody>
                  <a:tcPr/>
                </a:tc>
                <a:extLst>
                  <a:ext uri="{0D108BD9-81ED-4DB2-BD59-A6C34878D82A}">
                    <a16:rowId xmlns:a16="http://schemas.microsoft.com/office/drawing/2014/main" val="3475677335"/>
                  </a:ext>
                </a:extLst>
              </a:tr>
              <a:tr h="370840">
                <a:tc>
                  <a:txBody>
                    <a:bodyPr/>
                    <a:lstStyle/>
                    <a:p>
                      <a:r>
                        <a:rPr lang="en-GB" dirty="0" smtClean="0">
                          <a:solidFill>
                            <a:schemeClr val="bg2">
                              <a:lumMod val="75000"/>
                            </a:schemeClr>
                          </a:solidFill>
                        </a:rPr>
                        <a:t>Speed</a:t>
                      </a:r>
                      <a:r>
                        <a:rPr lang="en-GB" baseline="0" dirty="0" smtClean="0">
                          <a:solidFill>
                            <a:schemeClr val="bg2">
                              <a:lumMod val="75000"/>
                            </a:schemeClr>
                          </a:solidFill>
                        </a:rPr>
                        <a:t> index</a:t>
                      </a:r>
                      <a:endParaRPr lang="en-GB" b="0" dirty="0">
                        <a:solidFill>
                          <a:schemeClr val="bg2">
                            <a:lumMod val="75000"/>
                          </a:schemeClr>
                        </a:solidFill>
                      </a:endParaRPr>
                    </a:p>
                  </a:txBody>
                  <a:tcPr/>
                </a:tc>
                <a:tc>
                  <a:txBody>
                    <a:bodyPr/>
                    <a:lstStyle/>
                    <a:p>
                      <a:r>
                        <a:rPr lang="en-GB" sz="1800" b="0" i="0" kern="1200" dirty="0" smtClean="0">
                          <a:solidFill>
                            <a:schemeClr val="dk1"/>
                          </a:solidFill>
                          <a:effectLst/>
                          <a:latin typeface="+mn-lt"/>
                          <a:ea typeface="+mn-ea"/>
                          <a:cs typeface="+mn-cs"/>
                        </a:rPr>
                        <a:t>6413</a:t>
                      </a:r>
                      <a:endParaRPr lang="en-GB" dirty="0">
                        <a:solidFill>
                          <a:schemeClr val="tx1">
                            <a:lumMod val="65000"/>
                            <a:lumOff val="35000"/>
                          </a:schemeClr>
                        </a:solidFill>
                      </a:endParaRPr>
                    </a:p>
                  </a:txBody>
                  <a:tcPr/>
                </a:tc>
                <a:tc>
                  <a:txBody>
                    <a:bodyPr/>
                    <a:lstStyle/>
                    <a:p>
                      <a:r>
                        <a:rPr lang="en-GB" dirty="0" smtClean="0">
                          <a:solidFill>
                            <a:srgbClr val="0C3A5B"/>
                          </a:solidFill>
                        </a:rPr>
                        <a:t>4442</a:t>
                      </a:r>
                      <a:endParaRPr lang="en-GB" dirty="0">
                        <a:solidFill>
                          <a:srgbClr val="0C3A5B"/>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1971</a:t>
                      </a:r>
                      <a:endParaRPr lang="en-GB" dirty="0">
                        <a:solidFill>
                          <a:schemeClr val="tx1">
                            <a:lumMod val="65000"/>
                            <a:lumOff val="35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31%</a:t>
                      </a:r>
                      <a:endParaRPr lang="en-GB" dirty="0" smtClean="0">
                        <a:solidFill>
                          <a:schemeClr val="tx1">
                            <a:lumMod val="65000"/>
                            <a:lumOff val="35000"/>
                          </a:schemeClr>
                        </a:solidFill>
                      </a:endParaRPr>
                    </a:p>
                  </a:txBody>
                  <a:tcPr/>
                </a:tc>
                <a:extLst>
                  <a:ext uri="{0D108BD9-81ED-4DB2-BD59-A6C34878D82A}">
                    <a16:rowId xmlns:a16="http://schemas.microsoft.com/office/drawing/2014/main" val="3092282877"/>
                  </a:ext>
                </a:extLst>
              </a:tr>
            </a:tbl>
          </a:graphicData>
        </a:graphic>
      </p:graphicFrame>
    </p:spTree>
    <p:extLst>
      <p:ext uri="{BB962C8B-B14F-4D97-AF65-F5344CB8AC3E}">
        <p14:creationId xmlns:p14="http://schemas.microsoft.com/office/powerpoint/2010/main" val="76424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ney Match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08049" y="906087"/>
            <a:ext cx="3925694" cy="5133600"/>
          </a:xfrm>
          <a:prstGeom prst="rect">
            <a:avLst/>
          </a:prstGeom>
        </p:spPr>
      </p:pic>
      <p:pic>
        <p:nvPicPr>
          <p:cNvPr id="3" name="Money Matche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6448580" y="905637"/>
            <a:ext cx="3925694" cy="5133600"/>
          </a:xfrm>
          <a:prstGeom prst="rect">
            <a:avLst/>
          </a:prstGeom>
        </p:spPr>
      </p:pic>
      <p:sp>
        <p:nvSpPr>
          <p:cNvPr id="8" name="Content Placeholder 7"/>
          <p:cNvSpPr txBox="1">
            <a:spLocks/>
          </p:cNvSpPr>
          <p:nvPr/>
        </p:nvSpPr>
        <p:spPr>
          <a:xfrm>
            <a:off x="1508049"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Old site</a:t>
            </a:r>
          </a:p>
        </p:txBody>
      </p:sp>
      <p:sp>
        <p:nvSpPr>
          <p:cNvPr id="6" name="Content Placeholder 7"/>
          <p:cNvSpPr txBox="1">
            <a:spLocks/>
          </p:cNvSpPr>
          <p:nvPr/>
        </p:nvSpPr>
        <p:spPr>
          <a:xfrm>
            <a:off x="6448580"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New site</a:t>
            </a:r>
          </a:p>
        </p:txBody>
      </p:sp>
    </p:spTree>
    <p:extLst>
      <p:ext uri="{BB962C8B-B14F-4D97-AF65-F5344CB8AC3E}">
        <p14:creationId xmlns:p14="http://schemas.microsoft.com/office/powerpoint/2010/main" val="1440945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0" fill="hold"/>
                                        <p:tgtEl>
                                          <p:spTgt spid="2"/>
                                        </p:tgtEl>
                                      </p:cBhvr>
                                    </p:cmd>
                                  </p:childTnLst>
                                </p:cTn>
                              </p:par>
                              <p:par>
                                <p:cTn id="7" presetID="1" presetClass="mediacall" presetSubtype="0" fill="hold" nodeType="withEffect">
                                  <p:stCondLst>
                                    <p:cond delay="0"/>
                                  </p:stCondLst>
                                  <p:childTnLst>
                                    <p:cmd type="call" cmd="playFrom(0.0)">
                                      <p:cBhvr>
                                        <p:cTn id="8" dur="14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/wisdom</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8118560"/>
              </p:ext>
            </p:extLst>
          </p:nvPr>
        </p:nvGraphicFramePr>
        <p:xfrm>
          <a:off x="535460" y="2211724"/>
          <a:ext cx="11277600" cy="1854200"/>
        </p:xfrm>
        <a:graphic>
          <a:graphicData uri="http://schemas.openxmlformats.org/drawingml/2006/table">
            <a:tbl>
              <a:tblPr bandRow="1">
                <a:tableStyleId>{74C1A8A3-306A-4EB7-A6B1-4F7E0EB9C5D6}</a:tableStyleId>
              </a:tblPr>
              <a:tblGrid>
                <a:gridCol w="2255520">
                  <a:extLst>
                    <a:ext uri="{9D8B030D-6E8A-4147-A177-3AD203B41FA5}">
                      <a16:colId xmlns:a16="http://schemas.microsoft.com/office/drawing/2014/main" val="3568256045"/>
                    </a:ext>
                  </a:extLst>
                </a:gridCol>
                <a:gridCol w="2255520">
                  <a:extLst>
                    <a:ext uri="{9D8B030D-6E8A-4147-A177-3AD203B41FA5}">
                      <a16:colId xmlns:a16="http://schemas.microsoft.com/office/drawing/2014/main" val="221608806"/>
                    </a:ext>
                  </a:extLst>
                </a:gridCol>
                <a:gridCol w="2255520">
                  <a:extLst>
                    <a:ext uri="{9D8B030D-6E8A-4147-A177-3AD203B41FA5}">
                      <a16:colId xmlns:a16="http://schemas.microsoft.com/office/drawing/2014/main" val="265426446"/>
                    </a:ext>
                  </a:extLst>
                </a:gridCol>
                <a:gridCol w="2255520">
                  <a:extLst>
                    <a:ext uri="{9D8B030D-6E8A-4147-A177-3AD203B41FA5}">
                      <a16:colId xmlns:a16="http://schemas.microsoft.com/office/drawing/2014/main" val="3494559227"/>
                    </a:ext>
                  </a:extLst>
                </a:gridCol>
                <a:gridCol w="2255520">
                  <a:extLst>
                    <a:ext uri="{9D8B030D-6E8A-4147-A177-3AD203B41FA5}">
                      <a16:colId xmlns:a16="http://schemas.microsoft.com/office/drawing/2014/main" val="3840804546"/>
                    </a:ext>
                  </a:extLst>
                </a:gridCol>
              </a:tblGrid>
              <a:tr h="370840">
                <a:tc>
                  <a:txBody>
                    <a:bodyPr/>
                    <a:lstStyle/>
                    <a:p>
                      <a:endParaRPr lang="en-GB" b="1" dirty="0">
                        <a:solidFill>
                          <a:schemeClr val="bg2">
                            <a:lumMod val="75000"/>
                          </a:schemeClr>
                        </a:solidFill>
                        <a:latin typeface="+mj-lt"/>
                      </a:endParaRPr>
                    </a:p>
                  </a:txBody>
                  <a:tcPr/>
                </a:tc>
                <a:tc>
                  <a:txBody>
                    <a:bodyPr/>
                    <a:lstStyle/>
                    <a:p>
                      <a:r>
                        <a:rPr lang="en-GB" dirty="0" smtClean="0">
                          <a:latin typeface="+mj-lt"/>
                        </a:rPr>
                        <a:t>Old site</a:t>
                      </a:r>
                      <a:endParaRPr lang="en-GB" dirty="0">
                        <a:solidFill>
                          <a:schemeClr val="tx1">
                            <a:lumMod val="65000"/>
                            <a:lumOff val="35000"/>
                          </a:schemeClr>
                        </a:solidFill>
                        <a:latin typeface="+mj-lt"/>
                      </a:endParaRPr>
                    </a:p>
                  </a:txBody>
                  <a:tcPr/>
                </a:tc>
                <a:tc>
                  <a:txBody>
                    <a:bodyPr/>
                    <a:lstStyle/>
                    <a:p>
                      <a:r>
                        <a:rPr lang="en-GB" dirty="0" smtClean="0">
                          <a:solidFill>
                            <a:srgbClr val="0C3A5B"/>
                          </a:solidFill>
                          <a:latin typeface="+mj-lt"/>
                        </a:rPr>
                        <a:t>New site</a:t>
                      </a:r>
                      <a:endParaRPr lang="en-GB" dirty="0">
                        <a:solidFill>
                          <a:srgbClr val="0C3A5B"/>
                        </a:solidFill>
                        <a:latin typeface="+mj-lt"/>
                      </a:endParaRPr>
                    </a:p>
                  </a:txBody>
                  <a:tcPr/>
                </a:tc>
                <a:tc>
                  <a:txBody>
                    <a:bodyPr/>
                    <a:lstStyle/>
                    <a:p>
                      <a:r>
                        <a:rPr lang="en-GB" dirty="0" smtClean="0">
                          <a:latin typeface="+mj-lt"/>
                        </a:rPr>
                        <a:t>Improvement</a:t>
                      </a:r>
                      <a:r>
                        <a:rPr lang="en-GB" baseline="0" dirty="0" smtClean="0">
                          <a:latin typeface="+mj-lt"/>
                        </a:rPr>
                        <a:t> (sec)</a:t>
                      </a:r>
                      <a:endParaRPr lang="en-GB" dirty="0">
                        <a:solidFill>
                          <a:schemeClr val="tx1">
                            <a:lumMod val="65000"/>
                            <a:lumOff val="35000"/>
                          </a:schemeClr>
                        </a:solidFill>
                        <a:latin typeface="+mj-lt"/>
                      </a:endParaRPr>
                    </a:p>
                  </a:txBody>
                  <a:tcPr/>
                </a:tc>
                <a:tc>
                  <a:txBody>
                    <a:bodyPr/>
                    <a:lstStyle/>
                    <a:p>
                      <a:r>
                        <a:rPr lang="en-GB" dirty="0" smtClean="0">
                          <a:latin typeface="+mj-lt"/>
                        </a:rPr>
                        <a:t>Improvement (%)</a:t>
                      </a:r>
                      <a:endParaRPr lang="en-GB" dirty="0">
                        <a:solidFill>
                          <a:schemeClr val="tx1">
                            <a:lumMod val="65000"/>
                            <a:lumOff val="35000"/>
                          </a:schemeClr>
                        </a:solidFill>
                        <a:latin typeface="+mj-lt"/>
                      </a:endParaRPr>
                    </a:p>
                  </a:txBody>
                  <a:tcPr/>
                </a:tc>
                <a:extLst>
                  <a:ext uri="{0D108BD9-81ED-4DB2-BD59-A6C34878D82A}">
                    <a16:rowId xmlns:a16="http://schemas.microsoft.com/office/drawing/2014/main" val="4282557739"/>
                  </a:ext>
                </a:extLst>
              </a:tr>
              <a:tr h="370840">
                <a:tc>
                  <a:txBody>
                    <a:bodyPr/>
                    <a:lstStyle/>
                    <a:p>
                      <a:r>
                        <a:rPr lang="en-GB" dirty="0" smtClean="0">
                          <a:solidFill>
                            <a:schemeClr val="bg2">
                              <a:lumMod val="75000"/>
                            </a:schemeClr>
                          </a:solidFill>
                        </a:rPr>
                        <a:t>Start</a:t>
                      </a:r>
                      <a:r>
                        <a:rPr lang="en-GB" baseline="0" dirty="0" smtClean="0">
                          <a:solidFill>
                            <a:schemeClr val="bg2">
                              <a:lumMod val="75000"/>
                            </a:schemeClr>
                          </a:solidFill>
                        </a:rPr>
                        <a:t> render</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4.2</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1.7</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dk1"/>
                          </a:solidFill>
                          <a:effectLst/>
                          <a:latin typeface="+mn-lt"/>
                        </a:rPr>
                        <a:t>2.5</a:t>
                      </a:r>
                      <a:endParaRPr lang="en-GB" dirty="0">
                        <a:solidFill>
                          <a:schemeClr val="tx1">
                            <a:lumMod val="65000"/>
                            <a:lumOff val="3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60%</a:t>
                      </a:r>
                      <a:endParaRPr lang="en-GB" dirty="0" smtClean="0">
                        <a:solidFill>
                          <a:schemeClr val="tx1">
                            <a:lumMod val="65000"/>
                            <a:lumOff val="35000"/>
                          </a:schemeClr>
                        </a:solidFill>
                        <a:latin typeface="VAGRundschriftDLig" panose="00000400000000000000" pitchFamily="2" charset="0"/>
                      </a:endParaRPr>
                    </a:p>
                  </a:txBody>
                  <a:tcPr/>
                </a:tc>
                <a:extLst>
                  <a:ext uri="{0D108BD9-81ED-4DB2-BD59-A6C34878D82A}">
                    <a16:rowId xmlns:a16="http://schemas.microsoft.com/office/drawing/2014/main" val="2379896114"/>
                  </a:ext>
                </a:extLst>
              </a:tr>
              <a:tr h="370840">
                <a:tc>
                  <a:txBody>
                    <a:bodyPr/>
                    <a:lstStyle/>
                    <a:p>
                      <a:r>
                        <a:rPr lang="en-GB" dirty="0" smtClean="0">
                          <a:solidFill>
                            <a:schemeClr val="bg2">
                              <a:lumMod val="75000"/>
                            </a:schemeClr>
                          </a:solidFill>
                        </a:rPr>
                        <a:t>Visually complete</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12.4</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3.0</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9.4</a:t>
                      </a:r>
                      <a:endParaRPr lang="en-GB" dirty="0">
                        <a:solidFill>
                          <a:schemeClr val="tx1">
                            <a:lumMod val="65000"/>
                            <a:lumOff val="3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76%</a:t>
                      </a:r>
                      <a:endParaRPr lang="en-GB" dirty="0" smtClean="0">
                        <a:solidFill>
                          <a:schemeClr val="tx1">
                            <a:lumMod val="65000"/>
                            <a:lumOff val="35000"/>
                          </a:schemeClr>
                        </a:solidFill>
                        <a:latin typeface="VAGRundschriftDLig" panose="00000400000000000000" pitchFamily="2" charset="0"/>
                      </a:endParaRPr>
                    </a:p>
                  </a:txBody>
                  <a:tcPr/>
                </a:tc>
                <a:extLst>
                  <a:ext uri="{0D108BD9-81ED-4DB2-BD59-A6C34878D82A}">
                    <a16:rowId xmlns:a16="http://schemas.microsoft.com/office/drawing/2014/main" val="3947375120"/>
                  </a:ext>
                </a:extLst>
              </a:tr>
              <a:tr h="370840">
                <a:tc>
                  <a:txBody>
                    <a:bodyPr/>
                    <a:lstStyle/>
                    <a:p>
                      <a:r>
                        <a:rPr lang="en-GB" dirty="0" smtClean="0">
                          <a:solidFill>
                            <a:schemeClr val="bg2">
                              <a:lumMod val="75000"/>
                            </a:schemeClr>
                          </a:solidFill>
                        </a:rPr>
                        <a:t>Fully</a:t>
                      </a:r>
                      <a:r>
                        <a:rPr lang="en-GB" baseline="0" dirty="0" smtClean="0">
                          <a:solidFill>
                            <a:schemeClr val="bg2">
                              <a:lumMod val="75000"/>
                            </a:schemeClr>
                          </a:solidFill>
                        </a:rPr>
                        <a:t> loaded</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15.1</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8.2</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6.9</a:t>
                      </a:r>
                      <a:endParaRPr lang="en-GB" dirty="0">
                        <a:solidFill>
                          <a:schemeClr val="tx1">
                            <a:lumMod val="65000"/>
                            <a:lumOff val="3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46%</a:t>
                      </a:r>
                      <a:endParaRPr lang="en-GB" dirty="0" smtClean="0">
                        <a:solidFill>
                          <a:schemeClr val="tx1">
                            <a:lumMod val="65000"/>
                            <a:lumOff val="35000"/>
                          </a:schemeClr>
                        </a:solidFill>
                        <a:latin typeface="VAGRundschriftDLig" panose="00000400000000000000" pitchFamily="2" charset="0"/>
                      </a:endParaRPr>
                    </a:p>
                  </a:txBody>
                  <a:tcPr/>
                </a:tc>
                <a:extLst>
                  <a:ext uri="{0D108BD9-81ED-4DB2-BD59-A6C34878D82A}">
                    <a16:rowId xmlns:a16="http://schemas.microsoft.com/office/drawing/2014/main" val="3475677335"/>
                  </a:ext>
                </a:extLst>
              </a:tr>
              <a:tr h="370840">
                <a:tc>
                  <a:txBody>
                    <a:bodyPr/>
                    <a:lstStyle/>
                    <a:p>
                      <a:r>
                        <a:rPr lang="en-GB" dirty="0" smtClean="0">
                          <a:solidFill>
                            <a:schemeClr val="bg2">
                              <a:lumMod val="75000"/>
                            </a:schemeClr>
                          </a:solidFill>
                        </a:rPr>
                        <a:t>Speed</a:t>
                      </a:r>
                      <a:r>
                        <a:rPr lang="en-GB" baseline="0" dirty="0" smtClean="0">
                          <a:solidFill>
                            <a:schemeClr val="bg2">
                              <a:lumMod val="75000"/>
                            </a:schemeClr>
                          </a:solidFill>
                        </a:rPr>
                        <a:t> index</a:t>
                      </a:r>
                      <a:endParaRPr lang="en-GB" b="0" dirty="0">
                        <a:solidFill>
                          <a:schemeClr val="bg2">
                            <a:lumMod val="75000"/>
                          </a:schemeClr>
                        </a:solidFill>
                        <a:latin typeface="VAGRundschriftDLig" panose="00000400000000000000" pitchFamily="2" charset="0"/>
                      </a:endParaRPr>
                    </a:p>
                  </a:txBody>
                  <a:tcPr/>
                </a:tc>
                <a:tc>
                  <a:txBody>
                    <a:bodyPr/>
                    <a:lstStyle/>
                    <a:p>
                      <a:r>
                        <a:rPr lang="en-GB" sz="1800" b="0" i="0" kern="1200" dirty="0" smtClean="0">
                          <a:solidFill>
                            <a:schemeClr val="dk1"/>
                          </a:solidFill>
                          <a:effectLst/>
                          <a:latin typeface="+mn-lt"/>
                          <a:ea typeface="+mn-ea"/>
                          <a:cs typeface="+mn-cs"/>
                        </a:rPr>
                        <a:t>4751</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2786</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1965</a:t>
                      </a:r>
                      <a:endParaRPr lang="en-GB" dirty="0">
                        <a:solidFill>
                          <a:schemeClr val="tx1">
                            <a:lumMod val="65000"/>
                            <a:lumOff val="3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41%</a:t>
                      </a:r>
                      <a:endParaRPr lang="en-GB" dirty="0" smtClean="0">
                        <a:solidFill>
                          <a:schemeClr val="tx1">
                            <a:lumMod val="65000"/>
                            <a:lumOff val="35000"/>
                          </a:schemeClr>
                        </a:solidFill>
                        <a:latin typeface="VAGRundschriftDLig" panose="00000400000000000000" pitchFamily="2" charset="0"/>
                      </a:endParaRPr>
                    </a:p>
                  </a:txBody>
                  <a:tcPr/>
                </a:tc>
                <a:extLst>
                  <a:ext uri="{0D108BD9-81ED-4DB2-BD59-A6C34878D82A}">
                    <a16:rowId xmlns:a16="http://schemas.microsoft.com/office/drawing/2014/main" val="3092282877"/>
                  </a:ext>
                </a:extLst>
              </a:tr>
            </a:tbl>
          </a:graphicData>
        </a:graphic>
      </p:graphicFrame>
    </p:spTree>
    <p:extLst>
      <p:ext uri="{BB962C8B-B14F-4D97-AF65-F5344CB8AC3E}">
        <p14:creationId xmlns:p14="http://schemas.microsoft.com/office/powerpoint/2010/main" val="3026541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sd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48580" y="905187"/>
            <a:ext cx="3925694" cy="5133600"/>
          </a:xfrm>
          <a:prstGeom prst="rect">
            <a:avLst/>
          </a:prstGeom>
        </p:spPr>
      </p:pic>
      <p:pic>
        <p:nvPicPr>
          <p:cNvPr id="2" name="Wisdo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1507361" y="905637"/>
            <a:ext cx="3925694" cy="5133600"/>
          </a:xfrm>
          <a:prstGeom prst="rect">
            <a:avLst/>
          </a:prstGeom>
        </p:spPr>
      </p:pic>
      <p:sp>
        <p:nvSpPr>
          <p:cNvPr id="8" name="Content Placeholder 7"/>
          <p:cNvSpPr txBox="1">
            <a:spLocks/>
          </p:cNvSpPr>
          <p:nvPr/>
        </p:nvSpPr>
        <p:spPr>
          <a:xfrm>
            <a:off x="1508049"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Old site</a:t>
            </a:r>
          </a:p>
        </p:txBody>
      </p:sp>
      <p:sp>
        <p:nvSpPr>
          <p:cNvPr id="6" name="Content Placeholder 7"/>
          <p:cNvSpPr txBox="1">
            <a:spLocks/>
          </p:cNvSpPr>
          <p:nvPr/>
        </p:nvSpPr>
        <p:spPr>
          <a:xfrm>
            <a:off x="6448580"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New site</a:t>
            </a:r>
          </a:p>
        </p:txBody>
      </p:sp>
    </p:spTree>
    <p:extLst>
      <p:ext uri="{BB962C8B-B14F-4D97-AF65-F5344CB8AC3E}">
        <p14:creationId xmlns:p14="http://schemas.microsoft.com/office/powerpoint/2010/main" val="208682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0" fill="hold"/>
                                        <p:tgtEl>
                                          <p:spTgt spid="2"/>
                                        </p:tgtEl>
                                      </p:cBhvr>
                                    </p:cmd>
                                  </p:childTnLst>
                                </p:cTn>
                              </p:par>
                              <p:par>
                                <p:cTn id="7" presetID="1" presetClass="mediacall" presetSubtype="0" fill="hold" nodeType="withEffect">
                                  <p:stCondLst>
                                    <p:cond delay="0"/>
                                  </p:stCondLst>
                                  <p:childTnLst>
                                    <p:cmd type="call" cmd="playFrom(0.0)">
                                      <p:cBhvr>
                                        <p:cTn id="8" dur="7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What’s being measured?</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Loading and rendering speed for </a:t>
            </a:r>
            <a:r>
              <a:rPr lang="en-GB" dirty="0">
                <a:solidFill>
                  <a:srgbClr val="0C3A5B"/>
                </a:solidFill>
                <a:cs typeface="Calibri Light" panose="020F0302020204030204" pitchFamily="34" charset="0"/>
              </a:rPr>
              <a:t>key </a:t>
            </a:r>
            <a:r>
              <a:rPr lang="en-GB" dirty="0" smtClean="0">
                <a:solidFill>
                  <a:srgbClr val="0C3A5B"/>
                </a:solidFill>
                <a:cs typeface="Calibri Light" panose="020F0302020204030204" pitchFamily="34" charset="0"/>
              </a:rPr>
              <a:t>pages</a:t>
            </a:r>
            <a:endParaRPr lang="en-GB" dirty="0">
              <a:solidFill>
                <a:srgbClr val="0C3A5B"/>
              </a:solidFill>
              <a:cs typeface="Calibri Light" panose="020F0302020204030204" pitchFamily="34" charset="0"/>
            </a:endParaRPr>
          </a:p>
          <a:p>
            <a:pPr marL="800100" lvl="1" indent="-342900" algn="l">
              <a:buFont typeface="Arial" panose="020B0604020202020204" pitchFamily="34" charset="0"/>
              <a:buChar char="•"/>
            </a:pPr>
            <a:r>
              <a:rPr lang="en-GB" dirty="0">
                <a:solidFill>
                  <a:schemeClr val="bg2">
                    <a:lumMod val="75000"/>
                  </a:schemeClr>
                </a:solidFill>
                <a:cs typeface="Calibri Light" panose="020F0302020204030204" pitchFamily="34" charset="0"/>
              </a:rPr>
              <a:t>Site homepage</a:t>
            </a:r>
          </a:p>
          <a:p>
            <a:pPr marL="800100" lvl="1" indent="-342900" algn="l">
              <a:buFont typeface="Arial" panose="020B0604020202020204" pitchFamily="34" charset="0"/>
              <a:buChar char="•"/>
            </a:pPr>
            <a:r>
              <a:rPr lang="en-GB" dirty="0">
                <a:solidFill>
                  <a:schemeClr val="bg2">
                    <a:lumMod val="75000"/>
                  </a:schemeClr>
                </a:solidFill>
                <a:cs typeface="Calibri Light" panose="020F0302020204030204" pitchFamily="34" charset="0"/>
              </a:rPr>
              <a:t>/loans</a:t>
            </a:r>
          </a:p>
          <a:p>
            <a:pPr marL="800100" lvl="1" indent="-342900" algn="l">
              <a:buFont typeface="Arial" panose="020B0604020202020204" pitchFamily="34" charset="0"/>
              <a:buChar char="•"/>
            </a:pPr>
            <a:r>
              <a:rPr lang="en-GB" dirty="0">
                <a:solidFill>
                  <a:schemeClr val="bg2">
                    <a:lumMod val="75000"/>
                  </a:schemeClr>
                </a:solidFill>
                <a:cs typeface="Calibri Light" panose="020F0302020204030204" pitchFamily="34" charset="0"/>
              </a:rPr>
              <a:t>/compare-loans</a:t>
            </a:r>
          </a:p>
          <a:p>
            <a:pPr marL="800100" lvl="1" indent="-342900" algn="l">
              <a:buFont typeface="Arial" panose="020B0604020202020204" pitchFamily="34" charset="0"/>
              <a:buChar char="•"/>
            </a:pPr>
            <a:r>
              <a:rPr lang="en-GB" dirty="0">
                <a:solidFill>
                  <a:schemeClr val="bg2">
                    <a:lumMod val="75000"/>
                  </a:schemeClr>
                </a:solidFill>
                <a:cs typeface="Calibri Light" panose="020F0302020204030204" pitchFamily="34" charset="0"/>
              </a:rPr>
              <a:t>/compare-credit-cards</a:t>
            </a:r>
          </a:p>
          <a:p>
            <a:pPr marL="800100" lvl="1" indent="-342900" algn="l">
              <a:buFont typeface="Arial" panose="020B0604020202020204" pitchFamily="34" charset="0"/>
              <a:buChar char="•"/>
            </a:pPr>
            <a:r>
              <a:rPr lang="en-GB" dirty="0">
                <a:solidFill>
                  <a:schemeClr val="bg2">
                    <a:lumMod val="75000"/>
                  </a:schemeClr>
                </a:solidFill>
                <a:cs typeface="Calibri Light" panose="020F0302020204030204" pitchFamily="34" charset="0"/>
              </a:rPr>
              <a:t>/credit-cards/</a:t>
            </a:r>
            <a:r>
              <a:rPr lang="en-GB" dirty="0" err="1">
                <a:solidFill>
                  <a:schemeClr val="bg2">
                    <a:lumMod val="75000"/>
                  </a:schemeClr>
                </a:solidFill>
                <a:cs typeface="Calibri Light" panose="020F0302020204030204" pitchFamily="34" charset="0"/>
              </a:rPr>
              <a:t>moneymatcher</a:t>
            </a:r>
            <a:r>
              <a:rPr lang="en-GB" dirty="0">
                <a:solidFill>
                  <a:schemeClr val="bg2">
                    <a:lumMod val="75000"/>
                  </a:schemeClr>
                </a:solidFill>
                <a:cs typeface="Calibri Light" panose="020F0302020204030204" pitchFamily="34" charset="0"/>
              </a:rPr>
              <a:t> </a:t>
            </a:r>
          </a:p>
          <a:p>
            <a:pPr marL="800100" lvl="1" indent="-342900" algn="l">
              <a:buFont typeface="Arial" panose="020B0604020202020204" pitchFamily="34" charset="0"/>
              <a:buChar char="•"/>
            </a:pPr>
            <a:r>
              <a:rPr lang="en-GB" dirty="0">
                <a:solidFill>
                  <a:schemeClr val="bg2">
                    <a:lumMod val="75000"/>
                  </a:schemeClr>
                </a:solidFill>
                <a:cs typeface="Calibri Light" panose="020F0302020204030204" pitchFamily="34" charset="0"/>
              </a:rPr>
              <a:t>/wisdom</a:t>
            </a:r>
          </a:p>
          <a:p>
            <a:pPr marL="800100" lvl="1" indent="-342900" algn="l">
              <a:buFont typeface="Arial" panose="020B0604020202020204" pitchFamily="34" charset="0"/>
              <a:buChar char="•"/>
            </a:pPr>
            <a:r>
              <a:rPr lang="en-GB" dirty="0">
                <a:solidFill>
                  <a:schemeClr val="bg2">
                    <a:lumMod val="75000"/>
                  </a:schemeClr>
                </a:solidFill>
                <a:cs typeface="Calibri Light" panose="020F0302020204030204" pitchFamily="34" charset="0"/>
              </a:rPr>
              <a:t>/</a:t>
            </a:r>
            <a:r>
              <a:rPr lang="en-GB" dirty="0" smtClean="0">
                <a:solidFill>
                  <a:schemeClr val="bg2">
                    <a:lumMod val="75000"/>
                  </a:schemeClr>
                </a:solidFill>
                <a:cs typeface="Calibri Light" panose="020F0302020204030204" pitchFamily="34" charset="0"/>
              </a:rPr>
              <a:t>insights</a:t>
            </a:r>
          </a:p>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The performance of our infrastructure</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How many pages per second can we serve (based on concurrent requests for the same page)</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How many decisions per second we can undertake (from </a:t>
            </a:r>
            <a:r>
              <a:rPr lang="en-GB" dirty="0" err="1" smtClean="0">
                <a:solidFill>
                  <a:schemeClr val="bg2">
                    <a:lumMod val="75000"/>
                  </a:schemeClr>
                </a:solidFill>
                <a:cs typeface="Calibri Light" panose="020F0302020204030204" pitchFamily="34" charset="0"/>
              </a:rPr>
              <a:t>MoneyMatcher</a:t>
            </a:r>
            <a:r>
              <a:rPr lang="en-GB" dirty="0" smtClean="0">
                <a:solidFill>
                  <a:schemeClr val="bg2">
                    <a:lumMod val="75000"/>
                  </a:schemeClr>
                </a:solidFill>
                <a:cs typeface="Calibri Light" panose="020F0302020204030204" pitchFamily="34" charset="0"/>
              </a:rPr>
              <a:t> Decision Engine)</a:t>
            </a:r>
            <a:endParaRPr lang="en-GB" dirty="0">
              <a:solidFill>
                <a:schemeClr val="bg2">
                  <a:lumMod val="75000"/>
                </a:schemeClr>
              </a:solidFill>
              <a:cs typeface="Calibri Light" panose="020F0302020204030204" pitchFamily="34" charset="0"/>
            </a:endParaRPr>
          </a:p>
          <a:p>
            <a:pPr marL="342900" indent="-342900" algn="l">
              <a:buFont typeface="Arial" panose="020B0604020202020204" pitchFamily="34" charset="0"/>
              <a:buChar char="•"/>
            </a:pPr>
            <a:endParaRPr lang="en-GB" dirty="0">
              <a:solidFill>
                <a:srgbClr val="0C3A5B"/>
              </a:solidFill>
              <a:cs typeface="Calibri Light" panose="020F0302020204030204" pitchFamily="34" charset="0"/>
            </a:endParaRPr>
          </a:p>
          <a:p>
            <a:pPr marL="800100" lvl="1" indent="-342900" algn="l">
              <a:buFont typeface="Arial" panose="020B0604020202020204" pitchFamily="34" charset="0"/>
              <a:buChar char="•"/>
            </a:pPr>
            <a:endParaRPr lang="en-GB" dirty="0" smtClean="0">
              <a:solidFill>
                <a:schemeClr val="bg2">
                  <a:lumMod val="75000"/>
                </a:schemeClr>
              </a:solidFill>
              <a:cs typeface="Calibri Light" panose="020F0302020204030204" pitchFamily="34" charset="0"/>
            </a:endParaRPr>
          </a:p>
        </p:txBody>
      </p:sp>
    </p:spTree>
    <p:extLst>
      <p:ext uri="{BB962C8B-B14F-4D97-AF65-F5344CB8AC3E}">
        <p14:creationId xmlns:p14="http://schemas.microsoft.com/office/powerpoint/2010/main" val="43983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/insights</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97395163"/>
              </p:ext>
            </p:extLst>
          </p:nvPr>
        </p:nvGraphicFramePr>
        <p:xfrm>
          <a:off x="535460" y="2211724"/>
          <a:ext cx="11277600" cy="1854200"/>
        </p:xfrm>
        <a:graphic>
          <a:graphicData uri="http://schemas.openxmlformats.org/drawingml/2006/table">
            <a:tbl>
              <a:tblPr bandRow="1">
                <a:tableStyleId>{74C1A8A3-306A-4EB7-A6B1-4F7E0EB9C5D6}</a:tableStyleId>
              </a:tblPr>
              <a:tblGrid>
                <a:gridCol w="2255520">
                  <a:extLst>
                    <a:ext uri="{9D8B030D-6E8A-4147-A177-3AD203B41FA5}">
                      <a16:colId xmlns:a16="http://schemas.microsoft.com/office/drawing/2014/main" val="3568256045"/>
                    </a:ext>
                  </a:extLst>
                </a:gridCol>
                <a:gridCol w="2255520">
                  <a:extLst>
                    <a:ext uri="{9D8B030D-6E8A-4147-A177-3AD203B41FA5}">
                      <a16:colId xmlns:a16="http://schemas.microsoft.com/office/drawing/2014/main" val="221608806"/>
                    </a:ext>
                  </a:extLst>
                </a:gridCol>
                <a:gridCol w="2255520">
                  <a:extLst>
                    <a:ext uri="{9D8B030D-6E8A-4147-A177-3AD203B41FA5}">
                      <a16:colId xmlns:a16="http://schemas.microsoft.com/office/drawing/2014/main" val="265426446"/>
                    </a:ext>
                  </a:extLst>
                </a:gridCol>
                <a:gridCol w="2255520">
                  <a:extLst>
                    <a:ext uri="{9D8B030D-6E8A-4147-A177-3AD203B41FA5}">
                      <a16:colId xmlns:a16="http://schemas.microsoft.com/office/drawing/2014/main" val="3494559227"/>
                    </a:ext>
                  </a:extLst>
                </a:gridCol>
                <a:gridCol w="2255520">
                  <a:extLst>
                    <a:ext uri="{9D8B030D-6E8A-4147-A177-3AD203B41FA5}">
                      <a16:colId xmlns:a16="http://schemas.microsoft.com/office/drawing/2014/main" val="3840804546"/>
                    </a:ext>
                  </a:extLst>
                </a:gridCol>
              </a:tblGrid>
              <a:tr h="370840">
                <a:tc>
                  <a:txBody>
                    <a:bodyPr/>
                    <a:lstStyle/>
                    <a:p>
                      <a:endParaRPr lang="en-GB" b="1" dirty="0">
                        <a:solidFill>
                          <a:schemeClr val="bg2">
                            <a:lumMod val="75000"/>
                          </a:schemeClr>
                        </a:solidFill>
                        <a:latin typeface="+mj-lt"/>
                      </a:endParaRPr>
                    </a:p>
                  </a:txBody>
                  <a:tcPr/>
                </a:tc>
                <a:tc>
                  <a:txBody>
                    <a:bodyPr/>
                    <a:lstStyle/>
                    <a:p>
                      <a:r>
                        <a:rPr lang="en-GB" dirty="0" smtClean="0">
                          <a:latin typeface="+mj-lt"/>
                        </a:rPr>
                        <a:t>Old site</a:t>
                      </a:r>
                      <a:endParaRPr lang="en-GB" dirty="0">
                        <a:solidFill>
                          <a:schemeClr val="tx1">
                            <a:lumMod val="65000"/>
                            <a:lumOff val="35000"/>
                          </a:schemeClr>
                        </a:solidFill>
                        <a:latin typeface="+mj-lt"/>
                      </a:endParaRPr>
                    </a:p>
                  </a:txBody>
                  <a:tcPr/>
                </a:tc>
                <a:tc>
                  <a:txBody>
                    <a:bodyPr/>
                    <a:lstStyle/>
                    <a:p>
                      <a:r>
                        <a:rPr lang="en-GB" dirty="0" smtClean="0">
                          <a:solidFill>
                            <a:srgbClr val="0C3A5B"/>
                          </a:solidFill>
                          <a:latin typeface="+mj-lt"/>
                        </a:rPr>
                        <a:t>New site</a:t>
                      </a:r>
                      <a:endParaRPr lang="en-GB" dirty="0">
                        <a:solidFill>
                          <a:srgbClr val="0C3A5B"/>
                        </a:solidFill>
                        <a:latin typeface="+mj-lt"/>
                      </a:endParaRPr>
                    </a:p>
                  </a:txBody>
                  <a:tcPr/>
                </a:tc>
                <a:tc>
                  <a:txBody>
                    <a:bodyPr/>
                    <a:lstStyle/>
                    <a:p>
                      <a:r>
                        <a:rPr lang="en-GB" dirty="0" smtClean="0">
                          <a:latin typeface="+mj-lt"/>
                        </a:rPr>
                        <a:t>Improvement</a:t>
                      </a:r>
                      <a:r>
                        <a:rPr lang="en-GB" baseline="0" dirty="0" smtClean="0">
                          <a:latin typeface="+mj-lt"/>
                        </a:rPr>
                        <a:t> (sec)</a:t>
                      </a:r>
                      <a:endParaRPr lang="en-GB" dirty="0">
                        <a:solidFill>
                          <a:schemeClr val="tx1">
                            <a:lumMod val="65000"/>
                            <a:lumOff val="35000"/>
                          </a:schemeClr>
                        </a:solidFill>
                        <a:latin typeface="+mj-lt"/>
                      </a:endParaRPr>
                    </a:p>
                  </a:txBody>
                  <a:tcPr/>
                </a:tc>
                <a:tc>
                  <a:txBody>
                    <a:bodyPr/>
                    <a:lstStyle/>
                    <a:p>
                      <a:r>
                        <a:rPr lang="en-GB" dirty="0" smtClean="0">
                          <a:latin typeface="+mj-lt"/>
                        </a:rPr>
                        <a:t>Improvement (%)</a:t>
                      </a:r>
                      <a:endParaRPr lang="en-GB" dirty="0">
                        <a:solidFill>
                          <a:schemeClr val="tx1">
                            <a:lumMod val="65000"/>
                            <a:lumOff val="35000"/>
                          </a:schemeClr>
                        </a:solidFill>
                        <a:latin typeface="+mj-lt"/>
                      </a:endParaRPr>
                    </a:p>
                  </a:txBody>
                  <a:tcPr/>
                </a:tc>
                <a:extLst>
                  <a:ext uri="{0D108BD9-81ED-4DB2-BD59-A6C34878D82A}">
                    <a16:rowId xmlns:a16="http://schemas.microsoft.com/office/drawing/2014/main" val="4282557739"/>
                  </a:ext>
                </a:extLst>
              </a:tr>
              <a:tr h="370840">
                <a:tc>
                  <a:txBody>
                    <a:bodyPr/>
                    <a:lstStyle/>
                    <a:p>
                      <a:r>
                        <a:rPr lang="en-GB" dirty="0" smtClean="0">
                          <a:solidFill>
                            <a:schemeClr val="bg2">
                              <a:lumMod val="75000"/>
                            </a:schemeClr>
                          </a:solidFill>
                        </a:rPr>
                        <a:t>Start</a:t>
                      </a:r>
                      <a:r>
                        <a:rPr lang="en-GB" baseline="0" dirty="0" smtClean="0">
                          <a:solidFill>
                            <a:schemeClr val="bg2">
                              <a:lumMod val="75000"/>
                            </a:schemeClr>
                          </a:solidFill>
                        </a:rPr>
                        <a:t> render</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4.5</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1.8</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2.7</a:t>
                      </a:r>
                      <a:endParaRPr lang="en-GB" dirty="0">
                        <a:solidFill>
                          <a:schemeClr val="tx1">
                            <a:lumMod val="65000"/>
                            <a:lumOff val="3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60%</a:t>
                      </a:r>
                      <a:endParaRPr lang="en-GB" dirty="0" smtClean="0">
                        <a:solidFill>
                          <a:schemeClr val="tx1">
                            <a:lumMod val="65000"/>
                            <a:lumOff val="35000"/>
                          </a:schemeClr>
                        </a:solidFill>
                        <a:latin typeface="VAGRundschriftDLig" panose="00000400000000000000" pitchFamily="2" charset="0"/>
                      </a:endParaRPr>
                    </a:p>
                  </a:txBody>
                  <a:tcPr/>
                </a:tc>
                <a:extLst>
                  <a:ext uri="{0D108BD9-81ED-4DB2-BD59-A6C34878D82A}">
                    <a16:rowId xmlns:a16="http://schemas.microsoft.com/office/drawing/2014/main" val="2379896114"/>
                  </a:ext>
                </a:extLst>
              </a:tr>
              <a:tr h="370840">
                <a:tc>
                  <a:txBody>
                    <a:bodyPr/>
                    <a:lstStyle/>
                    <a:p>
                      <a:r>
                        <a:rPr lang="en-GB" dirty="0" smtClean="0">
                          <a:solidFill>
                            <a:schemeClr val="bg2">
                              <a:lumMod val="75000"/>
                            </a:schemeClr>
                          </a:solidFill>
                        </a:rPr>
                        <a:t>Visually complete</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13.2</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9.2</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4.0</a:t>
                      </a:r>
                      <a:endParaRPr lang="en-GB" dirty="0">
                        <a:solidFill>
                          <a:schemeClr val="tx1">
                            <a:lumMod val="65000"/>
                            <a:lumOff val="3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30%</a:t>
                      </a:r>
                      <a:endParaRPr lang="en-GB" dirty="0" smtClean="0">
                        <a:solidFill>
                          <a:schemeClr val="tx1">
                            <a:lumMod val="65000"/>
                            <a:lumOff val="35000"/>
                          </a:schemeClr>
                        </a:solidFill>
                        <a:latin typeface="VAGRundschriftDLig" panose="00000400000000000000" pitchFamily="2" charset="0"/>
                      </a:endParaRPr>
                    </a:p>
                  </a:txBody>
                  <a:tcPr/>
                </a:tc>
                <a:extLst>
                  <a:ext uri="{0D108BD9-81ED-4DB2-BD59-A6C34878D82A}">
                    <a16:rowId xmlns:a16="http://schemas.microsoft.com/office/drawing/2014/main" val="3947375120"/>
                  </a:ext>
                </a:extLst>
              </a:tr>
              <a:tr h="370840">
                <a:tc>
                  <a:txBody>
                    <a:bodyPr/>
                    <a:lstStyle/>
                    <a:p>
                      <a:r>
                        <a:rPr lang="en-GB" dirty="0" smtClean="0">
                          <a:solidFill>
                            <a:schemeClr val="bg2">
                              <a:lumMod val="75000"/>
                            </a:schemeClr>
                          </a:solidFill>
                        </a:rPr>
                        <a:t>Fully</a:t>
                      </a:r>
                      <a:r>
                        <a:rPr lang="en-GB" baseline="0" dirty="0" smtClean="0">
                          <a:solidFill>
                            <a:schemeClr val="bg2">
                              <a:lumMod val="75000"/>
                            </a:schemeClr>
                          </a:solidFill>
                        </a:rPr>
                        <a:t> loaded</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t>16.1</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10.0</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6.1</a:t>
                      </a:r>
                      <a:endParaRPr lang="en-GB" dirty="0">
                        <a:solidFill>
                          <a:schemeClr val="tx1">
                            <a:lumMod val="65000"/>
                            <a:lumOff val="3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38%</a:t>
                      </a:r>
                      <a:endParaRPr lang="en-GB" dirty="0" smtClean="0">
                        <a:solidFill>
                          <a:schemeClr val="tx1">
                            <a:lumMod val="65000"/>
                            <a:lumOff val="35000"/>
                          </a:schemeClr>
                        </a:solidFill>
                        <a:latin typeface="VAGRundschriftDLig" panose="00000400000000000000" pitchFamily="2" charset="0"/>
                      </a:endParaRPr>
                    </a:p>
                  </a:txBody>
                  <a:tcPr/>
                </a:tc>
                <a:extLst>
                  <a:ext uri="{0D108BD9-81ED-4DB2-BD59-A6C34878D82A}">
                    <a16:rowId xmlns:a16="http://schemas.microsoft.com/office/drawing/2014/main" val="3475677335"/>
                  </a:ext>
                </a:extLst>
              </a:tr>
              <a:tr h="370840">
                <a:tc>
                  <a:txBody>
                    <a:bodyPr/>
                    <a:lstStyle/>
                    <a:p>
                      <a:r>
                        <a:rPr lang="en-GB" dirty="0" smtClean="0">
                          <a:solidFill>
                            <a:schemeClr val="bg2">
                              <a:lumMod val="75000"/>
                            </a:schemeClr>
                          </a:solidFill>
                        </a:rPr>
                        <a:t>Speed</a:t>
                      </a:r>
                      <a:r>
                        <a:rPr lang="en-GB" baseline="0" dirty="0" smtClean="0">
                          <a:solidFill>
                            <a:schemeClr val="bg2">
                              <a:lumMod val="75000"/>
                            </a:schemeClr>
                          </a:solidFill>
                        </a:rPr>
                        <a:t> index</a:t>
                      </a:r>
                      <a:endParaRPr lang="en-GB" b="0" dirty="0">
                        <a:solidFill>
                          <a:schemeClr val="bg2">
                            <a:lumMod val="75000"/>
                          </a:schemeClr>
                        </a:solidFill>
                        <a:latin typeface="VAGRundschriftDLig" panose="00000400000000000000" pitchFamily="2" charset="0"/>
                      </a:endParaRPr>
                    </a:p>
                  </a:txBody>
                  <a:tcPr/>
                </a:tc>
                <a:tc>
                  <a:txBody>
                    <a:bodyPr/>
                    <a:lstStyle/>
                    <a:p>
                      <a:r>
                        <a:rPr lang="en-GB" sz="1800" b="0" i="0" kern="1200" dirty="0" smtClean="0">
                          <a:solidFill>
                            <a:schemeClr val="dk1"/>
                          </a:solidFill>
                          <a:effectLst/>
                          <a:latin typeface="+mn-lt"/>
                          <a:ea typeface="+mn-ea"/>
                          <a:cs typeface="+mn-cs"/>
                        </a:rPr>
                        <a:t>5253</a:t>
                      </a:r>
                      <a:endParaRPr lang="en-GB" dirty="0">
                        <a:solidFill>
                          <a:schemeClr val="tx1">
                            <a:lumMod val="65000"/>
                            <a:lumOff val="3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4660</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593</a:t>
                      </a:r>
                      <a:endParaRPr lang="en-GB" dirty="0">
                        <a:solidFill>
                          <a:schemeClr val="tx1">
                            <a:lumMod val="65000"/>
                            <a:lumOff val="3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effectLst/>
                        </a:rPr>
                        <a:t>11%</a:t>
                      </a:r>
                      <a:endParaRPr lang="en-GB" dirty="0" smtClean="0">
                        <a:solidFill>
                          <a:schemeClr val="tx1">
                            <a:lumMod val="65000"/>
                            <a:lumOff val="35000"/>
                          </a:schemeClr>
                        </a:solidFill>
                        <a:latin typeface="VAGRundschriftDLig" panose="00000400000000000000" pitchFamily="2" charset="0"/>
                      </a:endParaRPr>
                    </a:p>
                  </a:txBody>
                  <a:tcPr/>
                </a:tc>
                <a:extLst>
                  <a:ext uri="{0D108BD9-81ED-4DB2-BD59-A6C34878D82A}">
                    <a16:rowId xmlns:a16="http://schemas.microsoft.com/office/drawing/2014/main" val="3092282877"/>
                  </a:ext>
                </a:extLst>
              </a:tr>
            </a:tbl>
          </a:graphicData>
        </a:graphic>
      </p:graphicFrame>
    </p:spTree>
    <p:extLst>
      <p:ext uri="{BB962C8B-B14F-4D97-AF65-F5344CB8AC3E}">
        <p14:creationId xmlns:p14="http://schemas.microsoft.com/office/powerpoint/2010/main" val="2495227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sigh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08049" y="905637"/>
            <a:ext cx="3925694" cy="5133600"/>
          </a:xfrm>
          <a:prstGeom prst="rect">
            <a:avLst/>
          </a:prstGeom>
        </p:spPr>
      </p:pic>
      <p:sp>
        <p:nvSpPr>
          <p:cNvPr id="8" name="Content Placeholder 7"/>
          <p:cNvSpPr txBox="1">
            <a:spLocks/>
          </p:cNvSpPr>
          <p:nvPr/>
        </p:nvSpPr>
        <p:spPr>
          <a:xfrm>
            <a:off x="1508049"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Old site</a:t>
            </a:r>
          </a:p>
        </p:txBody>
      </p:sp>
      <p:pic>
        <p:nvPicPr>
          <p:cNvPr id="3" name="Insight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6448580" y="905187"/>
            <a:ext cx="3925694" cy="5133600"/>
          </a:xfrm>
          <a:prstGeom prst="rect">
            <a:avLst/>
          </a:prstGeom>
        </p:spPr>
      </p:pic>
      <p:sp>
        <p:nvSpPr>
          <p:cNvPr id="6" name="Content Placeholder 7"/>
          <p:cNvSpPr txBox="1">
            <a:spLocks/>
          </p:cNvSpPr>
          <p:nvPr/>
        </p:nvSpPr>
        <p:spPr>
          <a:xfrm>
            <a:off x="6448580" y="6038787"/>
            <a:ext cx="3925006" cy="5123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smtClean="0">
                <a:solidFill>
                  <a:srgbClr val="0C3A5B"/>
                </a:solidFill>
                <a:latin typeface="VAGRundschriftDLig" panose="00000400000000000000" pitchFamily="2" charset="0"/>
                <a:cs typeface="Calibri Light" panose="020F0302020204030204" pitchFamily="34" charset="0"/>
              </a:rPr>
              <a:t>New site</a:t>
            </a:r>
          </a:p>
        </p:txBody>
      </p:sp>
    </p:spTree>
    <p:extLst>
      <p:ext uri="{BB962C8B-B14F-4D97-AF65-F5344CB8AC3E}">
        <p14:creationId xmlns:p14="http://schemas.microsoft.com/office/powerpoint/2010/main" val="3513112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00" fill="hold"/>
                                        <p:tgtEl>
                                          <p:spTgt spid="2"/>
                                        </p:tgtEl>
                                      </p:cBhvr>
                                    </p:cmd>
                                  </p:childTnLst>
                                </p:cTn>
                              </p:par>
                              <p:par>
                                <p:cTn id="7" presetID="1" presetClass="mediacall" presetSubtype="0" fill="hold" nodeType="withEffect">
                                  <p:stCondLst>
                                    <p:cond delay="0"/>
                                  </p:stCondLst>
                                  <p:childTnLst>
                                    <p:cmd type="call" cmd="playFrom(0.0)">
                                      <p:cBhvr>
                                        <p:cTn id="8" dur="13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Time to Interactive (BETA)</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58541586"/>
              </p:ext>
            </p:extLst>
          </p:nvPr>
        </p:nvGraphicFramePr>
        <p:xfrm>
          <a:off x="535460" y="2211724"/>
          <a:ext cx="11277600" cy="1112520"/>
        </p:xfrm>
        <a:graphic>
          <a:graphicData uri="http://schemas.openxmlformats.org/drawingml/2006/table">
            <a:tbl>
              <a:tblPr bandRow="1">
                <a:tableStyleId>{74C1A8A3-306A-4EB7-A6B1-4F7E0EB9C5D6}</a:tableStyleId>
              </a:tblPr>
              <a:tblGrid>
                <a:gridCol w="2255520">
                  <a:extLst>
                    <a:ext uri="{9D8B030D-6E8A-4147-A177-3AD203B41FA5}">
                      <a16:colId xmlns:a16="http://schemas.microsoft.com/office/drawing/2014/main" val="3568256045"/>
                    </a:ext>
                  </a:extLst>
                </a:gridCol>
                <a:gridCol w="2255520">
                  <a:extLst>
                    <a:ext uri="{9D8B030D-6E8A-4147-A177-3AD203B41FA5}">
                      <a16:colId xmlns:a16="http://schemas.microsoft.com/office/drawing/2014/main" val="221608806"/>
                    </a:ext>
                  </a:extLst>
                </a:gridCol>
                <a:gridCol w="2255520">
                  <a:extLst>
                    <a:ext uri="{9D8B030D-6E8A-4147-A177-3AD203B41FA5}">
                      <a16:colId xmlns:a16="http://schemas.microsoft.com/office/drawing/2014/main" val="265426446"/>
                    </a:ext>
                  </a:extLst>
                </a:gridCol>
                <a:gridCol w="2255520">
                  <a:extLst>
                    <a:ext uri="{9D8B030D-6E8A-4147-A177-3AD203B41FA5}">
                      <a16:colId xmlns:a16="http://schemas.microsoft.com/office/drawing/2014/main" val="3494559227"/>
                    </a:ext>
                  </a:extLst>
                </a:gridCol>
                <a:gridCol w="2255520">
                  <a:extLst>
                    <a:ext uri="{9D8B030D-6E8A-4147-A177-3AD203B41FA5}">
                      <a16:colId xmlns:a16="http://schemas.microsoft.com/office/drawing/2014/main" val="3840804546"/>
                    </a:ext>
                  </a:extLst>
                </a:gridCol>
              </a:tblGrid>
              <a:tr h="370840">
                <a:tc>
                  <a:txBody>
                    <a:bodyPr/>
                    <a:lstStyle/>
                    <a:p>
                      <a:endParaRPr lang="en-GB" b="1" dirty="0">
                        <a:solidFill>
                          <a:schemeClr val="bg2">
                            <a:lumMod val="75000"/>
                          </a:schemeClr>
                        </a:solidFill>
                        <a:latin typeface="+mj-lt"/>
                      </a:endParaRPr>
                    </a:p>
                  </a:txBody>
                  <a:tcPr/>
                </a:tc>
                <a:tc>
                  <a:txBody>
                    <a:bodyPr/>
                    <a:lstStyle/>
                    <a:p>
                      <a:r>
                        <a:rPr lang="en-GB" dirty="0" smtClean="0">
                          <a:solidFill>
                            <a:srgbClr val="0C3A5B"/>
                          </a:solidFill>
                          <a:latin typeface="+mj-lt"/>
                        </a:rPr>
                        <a:t>Old site</a:t>
                      </a:r>
                      <a:endParaRPr lang="en-GB" dirty="0">
                        <a:solidFill>
                          <a:srgbClr val="0C3A5B"/>
                        </a:solidFill>
                        <a:latin typeface="+mj-lt"/>
                      </a:endParaRPr>
                    </a:p>
                  </a:txBody>
                  <a:tcPr/>
                </a:tc>
                <a:tc>
                  <a:txBody>
                    <a:bodyPr/>
                    <a:lstStyle/>
                    <a:p>
                      <a:r>
                        <a:rPr lang="en-GB" dirty="0" smtClean="0">
                          <a:solidFill>
                            <a:srgbClr val="0C3A5B"/>
                          </a:solidFill>
                          <a:latin typeface="+mj-lt"/>
                        </a:rPr>
                        <a:t>New site</a:t>
                      </a:r>
                      <a:endParaRPr lang="en-GB" dirty="0">
                        <a:solidFill>
                          <a:srgbClr val="0C3A5B"/>
                        </a:solidFill>
                        <a:latin typeface="+mj-lt"/>
                      </a:endParaRPr>
                    </a:p>
                  </a:txBody>
                  <a:tcPr/>
                </a:tc>
                <a:tc>
                  <a:txBody>
                    <a:bodyPr/>
                    <a:lstStyle/>
                    <a:p>
                      <a:r>
                        <a:rPr lang="en-GB" dirty="0" smtClean="0">
                          <a:solidFill>
                            <a:srgbClr val="0C3A5B"/>
                          </a:solidFill>
                          <a:latin typeface="+mj-lt"/>
                        </a:rPr>
                        <a:t>Improvement</a:t>
                      </a:r>
                      <a:r>
                        <a:rPr lang="en-GB" baseline="0" dirty="0" smtClean="0">
                          <a:solidFill>
                            <a:srgbClr val="0C3A5B"/>
                          </a:solidFill>
                          <a:latin typeface="+mj-lt"/>
                        </a:rPr>
                        <a:t> (sec)</a:t>
                      </a:r>
                      <a:endParaRPr lang="en-GB" dirty="0">
                        <a:solidFill>
                          <a:srgbClr val="0C3A5B"/>
                        </a:solidFill>
                        <a:latin typeface="+mj-lt"/>
                      </a:endParaRPr>
                    </a:p>
                  </a:txBody>
                  <a:tcPr/>
                </a:tc>
                <a:tc>
                  <a:txBody>
                    <a:bodyPr/>
                    <a:lstStyle/>
                    <a:p>
                      <a:r>
                        <a:rPr lang="en-GB" dirty="0" smtClean="0">
                          <a:solidFill>
                            <a:srgbClr val="0C3A5B"/>
                          </a:solidFill>
                          <a:latin typeface="+mj-lt"/>
                        </a:rPr>
                        <a:t>Improvement (%)</a:t>
                      </a:r>
                      <a:endParaRPr lang="en-GB" dirty="0">
                        <a:solidFill>
                          <a:srgbClr val="0C3A5B"/>
                        </a:solidFill>
                        <a:latin typeface="+mj-lt"/>
                      </a:endParaRPr>
                    </a:p>
                  </a:txBody>
                  <a:tcPr/>
                </a:tc>
                <a:extLst>
                  <a:ext uri="{0D108BD9-81ED-4DB2-BD59-A6C34878D82A}">
                    <a16:rowId xmlns:a16="http://schemas.microsoft.com/office/drawing/2014/main" val="4282557739"/>
                  </a:ext>
                </a:extLst>
              </a:tr>
              <a:tr h="370840">
                <a:tc>
                  <a:txBody>
                    <a:bodyPr/>
                    <a:lstStyle/>
                    <a:p>
                      <a:r>
                        <a:rPr lang="en-GB" dirty="0" smtClean="0">
                          <a:solidFill>
                            <a:schemeClr val="bg2">
                              <a:lumMod val="75000"/>
                            </a:schemeClr>
                          </a:solidFill>
                        </a:rPr>
                        <a:t>Homepage</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solidFill>
                            <a:srgbClr val="0C3A5B"/>
                          </a:solidFill>
                        </a:rPr>
                        <a:t>13.7</a:t>
                      </a:r>
                      <a:endParaRPr lang="en-GB" dirty="0">
                        <a:solidFill>
                          <a:srgbClr val="0C3A5B"/>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5.8</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rgbClr val="0C3A5B"/>
                          </a:solidFill>
                          <a:effectLst/>
                        </a:rPr>
                        <a:t>7.9</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rgbClr val="0C3A5B"/>
                          </a:solidFill>
                          <a:effectLst/>
                        </a:rPr>
                        <a:t>58%</a:t>
                      </a:r>
                      <a:endParaRPr lang="en-GB" dirty="0" smtClean="0">
                        <a:solidFill>
                          <a:srgbClr val="0C3A5B"/>
                        </a:solidFill>
                        <a:latin typeface="VAGRundschriftDLig" panose="00000400000000000000" pitchFamily="2" charset="0"/>
                      </a:endParaRPr>
                    </a:p>
                  </a:txBody>
                  <a:tcPr/>
                </a:tc>
                <a:extLst>
                  <a:ext uri="{0D108BD9-81ED-4DB2-BD59-A6C34878D82A}">
                    <a16:rowId xmlns:a16="http://schemas.microsoft.com/office/drawing/2014/main" val="2379896114"/>
                  </a:ext>
                </a:extLst>
              </a:tr>
              <a:tr h="370840">
                <a:tc>
                  <a:txBody>
                    <a:bodyPr/>
                    <a:lstStyle/>
                    <a:p>
                      <a:r>
                        <a:rPr lang="en-GB" b="0" dirty="0" smtClean="0">
                          <a:solidFill>
                            <a:schemeClr val="bg2">
                              <a:lumMod val="75000"/>
                            </a:schemeClr>
                          </a:solidFill>
                          <a:latin typeface="VAGRundschriftDLig" panose="00000400000000000000" pitchFamily="2" charset="0"/>
                        </a:rPr>
                        <a:t>/compare/credit-cards</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15.3</a:t>
                      </a:r>
                      <a:endParaRPr lang="en-GB" dirty="0">
                        <a:solidFill>
                          <a:srgbClr val="0C3A5B"/>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8.2</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latin typeface="VAGRundschriftDLig" panose="00000400000000000000" pitchFamily="2" charset="0"/>
                        </a:rPr>
                        <a:t>7.1</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latin typeface="VAGRundschriftDLig" panose="00000400000000000000" pitchFamily="2" charset="0"/>
                        </a:rPr>
                        <a:t>46%</a:t>
                      </a:r>
                      <a:endParaRPr lang="en-GB" dirty="0" smtClean="0">
                        <a:solidFill>
                          <a:srgbClr val="0C3A5B"/>
                        </a:solidFill>
                        <a:latin typeface="VAGRundschriftDLig" panose="00000400000000000000" pitchFamily="2" charset="0"/>
                      </a:endParaRPr>
                    </a:p>
                  </a:txBody>
                  <a:tcPr/>
                </a:tc>
                <a:extLst>
                  <a:ext uri="{0D108BD9-81ED-4DB2-BD59-A6C34878D82A}">
                    <a16:rowId xmlns:a16="http://schemas.microsoft.com/office/drawing/2014/main" val="2630055479"/>
                  </a:ext>
                </a:extLst>
              </a:tr>
            </a:tbl>
          </a:graphicData>
        </a:graphic>
      </p:graphicFrame>
      <p:sp>
        <p:nvSpPr>
          <p:cNvPr id="4" name="Content Placeholder 7"/>
          <p:cNvSpPr txBox="1">
            <a:spLocks/>
          </p:cNvSpPr>
          <p:nvPr/>
        </p:nvSpPr>
        <p:spPr>
          <a:xfrm>
            <a:off x="535460" y="3748730"/>
            <a:ext cx="11277600" cy="23828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smtClean="0">
                <a:solidFill>
                  <a:schemeClr val="bg2">
                    <a:lumMod val="75000"/>
                  </a:schemeClr>
                </a:solidFill>
                <a:latin typeface="+mj-lt"/>
              </a:rPr>
              <a:t>Time to Interactive</a:t>
            </a:r>
          </a:p>
          <a:p>
            <a:pPr algn="l"/>
            <a:r>
              <a:rPr lang="en-GB" sz="1600" dirty="0" smtClean="0">
                <a:solidFill>
                  <a:schemeClr val="bg2">
                    <a:lumMod val="75000"/>
                  </a:schemeClr>
                </a:solidFill>
              </a:rPr>
              <a:t>This is a new metric from </a:t>
            </a:r>
            <a:r>
              <a:rPr lang="en-GB" sz="1600" dirty="0" smtClean="0">
                <a:solidFill>
                  <a:schemeClr val="bg2">
                    <a:lumMod val="75000"/>
                  </a:schemeClr>
                </a:solidFill>
                <a:hlinkClick r:id="rId2"/>
              </a:rPr>
              <a:t>www.webpagetest.org</a:t>
            </a:r>
            <a:r>
              <a:rPr lang="en-GB" sz="1600" dirty="0" smtClean="0">
                <a:solidFill>
                  <a:schemeClr val="bg2">
                    <a:lumMod val="75000"/>
                  </a:schemeClr>
                </a:solidFill>
              </a:rPr>
              <a:t>. It indicates </a:t>
            </a:r>
            <a:r>
              <a:rPr lang="en-GB" sz="1600" dirty="0">
                <a:solidFill>
                  <a:schemeClr val="bg2">
                    <a:lumMod val="75000"/>
                  </a:schemeClr>
                </a:solidFill>
              </a:rPr>
              <a:t>when the page is first expected to be </a:t>
            </a:r>
            <a:r>
              <a:rPr lang="en-GB" sz="1600" dirty="0" smtClean="0">
                <a:solidFill>
                  <a:schemeClr val="bg2">
                    <a:lumMod val="75000"/>
                  </a:schemeClr>
                </a:solidFill>
              </a:rPr>
              <a:t>rendered, consistently usable, </a:t>
            </a:r>
            <a:r>
              <a:rPr lang="en-GB" sz="1600" dirty="0">
                <a:solidFill>
                  <a:schemeClr val="bg2">
                    <a:lumMod val="75000"/>
                  </a:schemeClr>
                </a:solidFill>
              </a:rPr>
              <a:t>and </a:t>
            </a:r>
            <a:r>
              <a:rPr lang="en-GB" sz="1600" dirty="0" smtClean="0">
                <a:solidFill>
                  <a:schemeClr val="bg2">
                    <a:lumMod val="75000"/>
                  </a:schemeClr>
                </a:solidFill>
              </a:rPr>
              <a:t>can respond </a:t>
            </a:r>
            <a:r>
              <a:rPr lang="en-GB" sz="1600" dirty="0">
                <a:solidFill>
                  <a:schemeClr val="bg2">
                    <a:lumMod val="75000"/>
                  </a:schemeClr>
                </a:solidFill>
              </a:rPr>
              <a:t>to input quickly (with the possibility of slow responses as more content loads</a:t>
            </a:r>
            <a:r>
              <a:rPr lang="en-GB" sz="1600" dirty="0" smtClean="0">
                <a:solidFill>
                  <a:schemeClr val="bg2">
                    <a:lumMod val="75000"/>
                  </a:schemeClr>
                </a:solidFill>
              </a:rPr>
              <a:t>).</a:t>
            </a:r>
          </a:p>
          <a:p>
            <a:pPr algn="l"/>
            <a:r>
              <a:rPr lang="en-GB" sz="1600" dirty="0" smtClean="0">
                <a:solidFill>
                  <a:schemeClr val="bg2">
                    <a:lumMod val="75000"/>
                  </a:schemeClr>
                </a:solidFill>
              </a:rPr>
              <a:t>All measurements are based on average 3G data speed of 1.6Mbps. </a:t>
            </a:r>
          </a:p>
          <a:p>
            <a:pPr algn="l"/>
            <a:r>
              <a:rPr lang="en-GB" sz="1600" dirty="0" smtClean="0">
                <a:solidFill>
                  <a:schemeClr val="bg2">
                    <a:lumMod val="75000"/>
                  </a:schemeClr>
                </a:solidFill>
                <a:latin typeface="VAGRundschriftDLig" panose="00000400000000000000" pitchFamily="2" charset="0"/>
              </a:rPr>
              <a:t>This measurement is new, and in BETA. Running the test currently takes around an hour per page, so we have focussed on only two key pages as an indication of general performance improvements.</a:t>
            </a:r>
            <a:endParaRPr lang="en-GB" sz="1600" dirty="0">
              <a:solidFill>
                <a:schemeClr val="bg2">
                  <a:lumMod val="75000"/>
                </a:schemeClr>
              </a:solidFill>
              <a:latin typeface="VAGRundschriftDLig" panose="00000400000000000000" pitchFamily="2" charset="0"/>
            </a:endParaRPr>
          </a:p>
        </p:txBody>
      </p:sp>
    </p:spTree>
    <p:extLst>
      <p:ext uri="{BB962C8B-B14F-4D97-AF65-F5344CB8AC3E}">
        <p14:creationId xmlns:p14="http://schemas.microsoft.com/office/powerpoint/2010/main" val="4256520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endParaRPr lang="en-GB" dirty="0">
              <a:solidFill>
                <a:schemeClr val="bg2">
                  <a:lumMod val="75000"/>
                </a:schemeClr>
              </a:solidFill>
              <a:latin typeface="VAGRundschriftDLig" panose="00000400000000000000" pitchFamily="2" charset="0"/>
              <a:cs typeface="Calibri Light" panose="020F03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20" y="2119746"/>
            <a:ext cx="10607635" cy="4521600"/>
          </a:xfrm>
          <a:prstGeom prst="rect">
            <a:avLst/>
          </a:prstGeom>
        </p:spPr>
      </p:pic>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Conversion </a:t>
            </a:r>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rate </a:t>
            </a:r>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improvement</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cxnSp>
        <p:nvCxnSpPr>
          <p:cNvPr id="9" name="Straight Connector 8"/>
          <p:cNvCxnSpPr/>
          <p:nvPr/>
        </p:nvCxnSpPr>
        <p:spPr>
          <a:xfrm>
            <a:off x="5658239" y="2846833"/>
            <a:ext cx="0" cy="3240000"/>
          </a:xfrm>
          <a:prstGeom prst="line">
            <a:avLst/>
          </a:prstGeom>
          <a:ln w="28575">
            <a:solidFill>
              <a:srgbClr val="983B8E"/>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3618806" y="2846833"/>
            <a:ext cx="0" cy="3240000"/>
          </a:xfrm>
          <a:prstGeom prst="line">
            <a:avLst/>
          </a:prstGeom>
          <a:ln w="28575">
            <a:solidFill>
              <a:srgbClr val="983B8E"/>
            </a:solidFill>
          </a:ln>
        </p:spPr>
        <p:style>
          <a:lnRef idx="3">
            <a:schemeClr val="dk1"/>
          </a:lnRef>
          <a:fillRef idx="0">
            <a:schemeClr val="dk1"/>
          </a:fillRef>
          <a:effectRef idx="2">
            <a:schemeClr val="dk1"/>
          </a:effectRef>
          <a:fontRef idx="minor">
            <a:schemeClr val="tx1"/>
          </a:fontRef>
        </p:style>
      </p:cxnSp>
      <p:sp>
        <p:nvSpPr>
          <p:cNvPr id="11" name="Title 1"/>
          <p:cNvSpPr txBox="1">
            <a:spLocks/>
          </p:cNvSpPr>
          <p:nvPr/>
        </p:nvSpPr>
        <p:spPr>
          <a:xfrm>
            <a:off x="535460" y="1483276"/>
            <a:ext cx="11277600" cy="6478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600" dirty="0" smtClean="0">
                <a:solidFill>
                  <a:schemeClr val="bg2">
                    <a:lumMod val="75000"/>
                  </a:schemeClr>
                </a:solidFill>
                <a:latin typeface="VAGRundschriftDLig" panose="00000400000000000000" pitchFamily="2" charset="0"/>
                <a:cs typeface="Calibri Light" panose="020F0302020204030204" pitchFamily="34" charset="0"/>
              </a:rPr>
              <a:t>Based on </a:t>
            </a:r>
            <a:r>
              <a:rPr lang="en-GB" sz="1600" dirty="0" smtClean="0">
                <a:solidFill>
                  <a:schemeClr val="bg2">
                    <a:lumMod val="75000"/>
                  </a:schemeClr>
                </a:solidFill>
                <a:latin typeface="VAGRundschriftD" panose="00000500000000000000" pitchFamily="2" charset="0"/>
                <a:cs typeface="Calibri Light" panose="020F0302020204030204" pitchFamily="34" charset="0"/>
              </a:rPr>
              <a:t>Average first render time </a:t>
            </a:r>
            <a:r>
              <a:rPr lang="en-GB" sz="1600" dirty="0" smtClean="0">
                <a:solidFill>
                  <a:schemeClr val="bg2">
                    <a:lumMod val="75000"/>
                  </a:schemeClr>
                </a:solidFill>
                <a:latin typeface="VAGRundschriftDLig" panose="00000400000000000000" pitchFamily="2" charset="0"/>
                <a:cs typeface="Calibri Light" panose="020F0302020204030204" pitchFamily="34" charset="0"/>
              </a:rPr>
              <a:t>across the pages </a:t>
            </a:r>
            <a:r>
              <a:rPr lang="en-GB" sz="1600" dirty="0" smtClean="0">
                <a:solidFill>
                  <a:schemeClr val="bg2">
                    <a:lumMod val="75000"/>
                  </a:schemeClr>
                </a:solidFill>
                <a:latin typeface="VAGRundschriftDLig" panose="00000400000000000000" pitchFamily="2" charset="0"/>
                <a:cs typeface="Calibri Light" panose="020F0302020204030204" pitchFamily="34" charset="0"/>
              </a:rPr>
              <a:t>measured, mapped to Google data</a:t>
            </a:r>
            <a:endParaRPr lang="en-GB" sz="16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12" name="TextBox 11"/>
          <p:cNvSpPr txBox="1"/>
          <p:nvPr/>
        </p:nvSpPr>
        <p:spPr>
          <a:xfrm>
            <a:off x="2924693" y="2396905"/>
            <a:ext cx="1388225" cy="369332"/>
          </a:xfrm>
          <a:prstGeom prst="rect">
            <a:avLst/>
          </a:prstGeom>
          <a:noFill/>
        </p:spPr>
        <p:txBody>
          <a:bodyPr wrap="square" rtlCol="0">
            <a:spAutoFit/>
          </a:bodyPr>
          <a:lstStyle/>
          <a:p>
            <a:pPr algn="ctr"/>
            <a:r>
              <a:rPr lang="en-GB" dirty="0" smtClean="0">
                <a:solidFill>
                  <a:srgbClr val="983B8E"/>
                </a:solidFill>
                <a:latin typeface="VAGRundschriftD" panose="00000500000000000000" pitchFamily="2" charset="0"/>
                <a:ea typeface="Roboto Thin" panose="02000000000000000000" pitchFamily="2" charset="0"/>
                <a:cs typeface="Calibri Light" panose="020F0302020204030204" pitchFamily="34" charset="0"/>
              </a:rPr>
              <a:t>New site</a:t>
            </a:r>
            <a:endParaRPr lang="en-GB" dirty="0">
              <a:latin typeface="VAGRundschriftD" panose="00000500000000000000" pitchFamily="2" charset="0"/>
            </a:endParaRPr>
          </a:p>
        </p:txBody>
      </p:sp>
      <p:sp>
        <p:nvSpPr>
          <p:cNvPr id="13" name="TextBox 12"/>
          <p:cNvSpPr txBox="1"/>
          <p:nvPr/>
        </p:nvSpPr>
        <p:spPr>
          <a:xfrm>
            <a:off x="4964126" y="2396905"/>
            <a:ext cx="1388225" cy="369332"/>
          </a:xfrm>
          <a:prstGeom prst="rect">
            <a:avLst/>
          </a:prstGeom>
          <a:noFill/>
        </p:spPr>
        <p:txBody>
          <a:bodyPr wrap="square" rtlCol="0">
            <a:spAutoFit/>
          </a:bodyPr>
          <a:lstStyle/>
          <a:p>
            <a:pPr algn="ctr"/>
            <a:r>
              <a:rPr lang="en-GB" dirty="0" smtClean="0">
                <a:solidFill>
                  <a:srgbClr val="983B8E"/>
                </a:solidFill>
                <a:latin typeface="VAGRundschriftD" panose="00000500000000000000" pitchFamily="2" charset="0"/>
                <a:ea typeface="Roboto Thin" panose="02000000000000000000" pitchFamily="2" charset="0"/>
                <a:cs typeface="Calibri Light" panose="020F0302020204030204" pitchFamily="34" charset="0"/>
              </a:rPr>
              <a:t>Old site</a:t>
            </a:r>
            <a:endParaRPr lang="en-GB" dirty="0">
              <a:latin typeface="VAGRundschriftD" panose="00000500000000000000" pitchFamily="2" charset="0"/>
            </a:endParaRPr>
          </a:p>
        </p:txBody>
      </p:sp>
      <p:sp>
        <p:nvSpPr>
          <p:cNvPr id="14" name="Oval 13"/>
          <p:cNvSpPr/>
          <p:nvPr/>
        </p:nvSpPr>
        <p:spPr>
          <a:xfrm>
            <a:off x="3546805" y="3306475"/>
            <a:ext cx="144000" cy="144000"/>
          </a:xfrm>
          <a:prstGeom prst="ellipse">
            <a:avLst/>
          </a:prstGeom>
          <a:solidFill>
            <a:srgbClr val="983B8E"/>
          </a:solidFill>
          <a:ln>
            <a:solidFill>
              <a:srgbClr val="983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586239" y="5045841"/>
            <a:ext cx="144000" cy="144000"/>
          </a:xfrm>
          <a:prstGeom prst="ellipse">
            <a:avLst/>
          </a:prstGeom>
          <a:solidFill>
            <a:srgbClr val="983B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 y="3193809"/>
            <a:ext cx="2227808" cy="369332"/>
          </a:xfrm>
          <a:prstGeom prst="rect">
            <a:avLst/>
          </a:prstGeom>
          <a:noFill/>
        </p:spPr>
        <p:txBody>
          <a:bodyPr wrap="square" rtlCol="0">
            <a:spAutoFit/>
          </a:bodyPr>
          <a:lstStyle/>
          <a:p>
            <a:pPr algn="r"/>
            <a:r>
              <a:rPr lang="en-GB" dirty="0" smtClean="0">
                <a:solidFill>
                  <a:srgbClr val="983B8E"/>
                </a:solidFill>
                <a:ea typeface="Roboto Thin" panose="02000000000000000000" pitchFamily="2" charset="0"/>
                <a:cs typeface="Calibri Light" panose="020F0302020204030204" pitchFamily="34" charset="0"/>
              </a:rPr>
              <a:t>New conversion</a:t>
            </a:r>
            <a:endParaRPr lang="en-GB" dirty="0"/>
          </a:p>
        </p:txBody>
      </p:sp>
      <p:sp>
        <p:nvSpPr>
          <p:cNvPr id="18" name="TextBox 17"/>
          <p:cNvSpPr txBox="1"/>
          <p:nvPr/>
        </p:nvSpPr>
        <p:spPr>
          <a:xfrm>
            <a:off x="0" y="4917577"/>
            <a:ext cx="2227807" cy="369332"/>
          </a:xfrm>
          <a:prstGeom prst="rect">
            <a:avLst/>
          </a:prstGeom>
          <a:noFill/>
        </p:spPr>
        <p:txBody>
          <a:bodyPr wrap="square" rtlCol="0">
            <a:spAutoFit/>
          </a:bodyPr>
          <a:lstStyle/>
          <a:p>
            <a:pPr algn="r"/>
            <a:r>
              <a:rPr lang="en-GB" dirty="0" smtClean="0">
                <a:solidFill>
                  <a:srgbClr val="983B8E"/>
                </a:solidFill>
                <a:ea typeface="Roboto Thin" panose="02000000000000000000" pitchFamily="2" charset="0"/>
                <a:cs typeface="Calibri Light" panose="020F0302020204030204" pitchFamily="34" charset="0"/>
              </a:rPr>
              <a:t>Current conversion</a:t>
            </a:r>
            <a:endParaRPr lang="en-GB" dirty="0"/>
          </a:p>
        </p:txBody>
      </p:sp>
      <p:cxnSp>
        <p:nvCxnSpPr>
          <p:cNvPr id="20" name="Straight Connector 19"/>
          <p:cNvCxnSpPr>
            <a:endCxn id="15" idx="2"/>
          </p:cNvCxnSpPr>
          <p:nvPr/>
        </p:nvCxnSpPr>
        <p:spPr>
          <a:xfrm>
            <a:off x="2319251" y="5117841"/>
            <a:ext cx="3266988" cy="0"/>
          </a:xfrm>
          <a:prstGeom prst="line">
            <a:avLst/>
          </a:prstGeom>
          <a:ln w="12700">
            <a:solidFill>
              <a:srgbClr val="983B8E"/>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19251" y="3378475"/>
            <a:ext cx="1299554" cy="0"/>
          </a:xfrm>
          <a:prstGeom prst="line">
            <a:avLst/>
          </a:prstGeom>
          <a:ln w="12700">
            <a:solidFill>
              <a:srgbClr val="983B8E"/>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590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5459" y="1130676"/>
            <a:ext cx="11277600" cy="2387600"/>
          </a:xfrm>
        </p:spPr>
        <p:txBody>
          <a:bodyPr>
            <a:normAutofit/>
          </a:bodyPr>
          <a:lstStyle/>
          <a:p>
            <a:r>
              <a:rPr lang="en-GB" sz="4000" dirty="0" smtClean="0">
                <a:solidFill>
                  <a:schemeClr val="bg1"/>
                </a:solidFill>
                <a:latin typeface="VAGRundschriftD" panose="00000500000000000000" pitchFamily="2" charset="0"/>
                <a:ea typeface="Open Sans" panose="020B0606030504020204" pitchFamily="34" charset="0"/>
                <a:cs typeface="Open Sans" panose="020B0606030504020204" pitchFamily="34" charset="0"/>
              </a:rPr>
              <a:t>How we compare with other sites</a:t>
            </a:r>
            <a:endParaRPr lang="en-GB" sz="4000" dirty="0">
              <a:solidFill>
                <a:schemeClr val="bg1"/>
              </a:solidFill>
              <a:latin typeface="VAGRundschriftD" panose="00000500000000000000" pitchFamily="2" charset="0"/>
              <a:ea typeface="Open Sans" panose="020B0606030504020204" pitchFamily="34" charset="0"/>
              <a:cs typeface="Open Sans" panose="020B0606030504020204" pitchFamily="34" charset="0"/>
            </a:endParaRPr>
          </a:p>
        </p:txBody>
      </p:sp>
      <p:sp>
        <p:nvSpPr>
          <p:cNvPr id="3" name="Subtitle 2"/>
          <p:cNvSpPr>
            <a:spLocks noGrp="1"/>
          </p:cNvSpPr>
          <p:nvPr>
            <p:ph type="subTitle" idx="1"/>
          </p:nvPr>
        </p:nvSpPr>
        <p:spPr>
          <a:xfrm>
            <a:off x="535459" y="3610351"/>
            <a:ext cx="11277600" cy="1655762"/>
          </a:xfrm>
        </p:spPr>
        <p:txBody>
          <a:bodyPr/>
          <a:lstStyle/>
          <a:p>
            <a:r>
              <a:rPr lang="en-GB" dirty="0" smtClean="0">
                <a:solidFill>
                  <a:schemeClr val="bg1"/>
                </a:solidFill>
                <a:latin typeface="VAGRundschriftDLig" panose="00000400000000000000" pitchFamily="2" charset="0"/>
                <a:ea typeface="Open Sans" panose="020B0606030504020204" pitchFamily="34" charset="0"/>
                <a:cs typeface="Open Sans" panose="020B0606030504020204" pitchFamily="34" charset="0"/>
              </a:rPr>
              <a:t>Comparing the new homepage with leading competitor homepages</a:t>
            </a:r>
          </a:p>
        </p:txBody>
      </p:sp>
    </p:spTree>
    <p:extLst>
      <p:ext uri="{BB962C8B-B14F-4D97-AF65-F5344CB8AC3E}">
        <p14:creationId xmlns:p14="http://schemas.microsoft.com/office/powerpoint/2010/main" val="30197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50870346"/>
              </p:ext>
            </p:extLst>
          </p:nvPr>
        </p:nvGraphicFramePr>
        <p:xfrm>
          <a:off x="535460" y="2211724"/>
          <a:ext cx="11277599" cy="1854200"/>
        </p:xfrm>
        <a:graphic>
          <a:graphicData uri="http://schemas.openxmlformats.org/drawingml/2006/table">
            <a:tbl>
              <a:tblPr bandRow="1">
                <a:tableStyleId>{74C1A8A3-306A-4EB7-A6B1-4F7E0EB9C5D6}</a:tableStyleId>
              </a:tblPr>
              <a:tblGrid>
                <a:gridCol w="2066424">
                  <a:extLst>
                    <a:ext uri="{9D8B030D-6E8A-4147-A177-3AD203B41FA5}">
                      <a16:colId xmlns:a16="http://schemas.microsoft.com/office/drawing/2014/main" val="3568256045"/>
                    </a:ext>
                  </a:extLst>
                </a:gridCol>
                <a:gridCol w="1842235">
                  <a:extLst>
                    <a:ext uri="{9D8B030D-6E8A-4147-A177-3AD203B41FA5}">
                      <a16:colId xmlns:a16="http://schemas.microsoft.com/office/drawing/2014/main" val="1651233147"/>
                    </a:ext>
                  </a:extLst>
                </a:gridCol>
                <a:gridCol w="1842235">
                  <a:extLst>
                    <a:ext uri="{9D8B030D-6E8A-4147-A177-3AD203B41FA5}">
                      <a16:colId xmlns:a16="http://schemas.microsoft.com/office/drawing/2014/main" val="265426446"/>
                    </a:ext>
                  </a:extLst>
                </a:gridCol>
                <a:gridCol w="1842235">
                  <a:extLst>
                    <a:ext uri="{9D8B030D-6E8A-4147-A177-3AD203B41FA5}">
                      <a16:colId xmlns:a16="http://schemas.microsoft.com/office/drawing/2014/main" val="4254907990"/>
                    </a:ext>
                  </a:extLst>
                </a:gridCol>
                <a:gridCol w="1842235">
                  <a:extLst>
                    <a:ext uri="{9D8B030D-6E8A-4147-A177-3AD203B41FA5}">
                      <a16:colId xmlns:a16="http://schemas.microsoft.com/office/drawing/2014/main" val="3494559227"/>
                    </a:ext>
                  </a:extLst>
                </a:gridCol>
                <a:gridCol w="1842235">
                  <a:extLst>
                    <a:ext uri="{9D8B030D-6E8A-4147-A177-3AD203B41FA5}">
                      <a16:colId xmlns:a16="http://schemas.microsoft.com/office/drawing/2014/main" val="3840804546"/>
                    </a:ext>
                  </a:extLst>
                </a:gridCol>
              </a:tblGrid>
              <a:tr h="370840">
                <a:tc>
                  <a:txBody>
                    <a:bodyPr/>
                    <a:lstStyle/>
                    <a:p>
                      <a:endParaRPr lang="en-GB" b="1" dirty="0">
                        <a:solidFill>
                          <a:schemeClr val="bg2">
                            <a:lumMod val="75000"/>
                          </a:schemeClr>
                        </a:solidFill>
                        <a:latin typeface="+mj-lt"/>
                      </a:endParaRPr>
                    </a:p>
                  </a:txBody>
                  <a:tcPr/>
                </a:tc>
                <a:tc>
                  <a:txBody>
                    <a:bodyPr/>
                    <a:lstStyle/>
                    <a:p>
                      <a:r>
                        <a:rPr lang="en-GB" dirty="0" smtClean="0">
                          <a:solidFill>
                            <a:srgbClr val="0C3A5B"/>
                          </a:solidFill>
                          <a:latin typeface="+mj-lt"/>
                        </a:rPr>
                        <a:t>Competitor</a:t>
                      </a:r>
                      <a:endParaRPr lang="en-GB" dirty="0">
                        <a:solidFill>
                          <a:srgbClr val="0C3A5B"/>
                        </a:solidFill>
                        <a:latin typeface="+mj-lt"/>
                      </a:endParaRPr>
                    </a:p>
                  </a:txBody>
                  <a:tcPr/>
                </a:tc>
                <a:tc>
                  <a:txBody>
                    <a:bodyPr/>
                    <a:lstStyle/>
                    <a:p>
                      <a:r>
                        <a:rPr lang="en-GB" dirty="0" smtClean="0">
                          <a:solidFill>
                            <a:schemeClr val="bg2">
                              <a:lumMod val="75000"/>
                            </a:schemeClr>
                          </a:solidFill>
                          <a:latin typeface="+mj-lt"/>
                        </a:rPr>
                        <a:t>Old MG</a:t>
                      </a:r>
                      <a:endParaRPr lang="en-GB" dirty="0">
                        <a:solidFill>
                          <a:schemeClr val="bg2">
                            <a:lumMod val="75000"/>
                          </a:schemeClr>
                        </a:solidFill>
                        <a:latin typeface="+mj-lt"/>
                      </a:endParaRPr>
                    </a:p>
                  </a:txBody>
                  <a:tcPr/>
                </a:tc>
                <a:tc>
                  <a:txBody>
                    <a:bodyPr/>
                    <a:lstStyle/>
                    <a:p>
                      <a:r>
                        <a:rPr lang="en-GB" dirty="0" smtClean="0">
                          <a:solidFill>
                            <a:schemeClr val="bg2">
                              <a:lumMod val="75000"/>
                            </a:schemeClr>
                          </a:solidFill>
                          <a:latin typeface="+mj-lt"/>
                        </a:rPr>
                        <a:t>Difference</a:t>
                      </a:r>
                      <a:endParaRPr lang="en-GB" dirty="0">
                        <a:solidFill>
                          <a:schemeClr val="bg2">
                            <a:lumMod val="75000"/>
                          </a:schemeClr>
                        </a:solidFill>
                        <a:latin typeface="+mj-lt"/>
                      </a:endParaRPr>
                    </a:p>
                  </a:txBody>
                  <a:tcPr/>
                </a:tc>
                <a:tc>
                  <a:txBody>
                    <a:bodyPr/>
                    <a:lstStyle/>
                    <a:p>
                      <a:r>
                        <a:rPr lang="en-GB" dirty="0" smtClean="0">
                          <a:solidFill>
                            <a:srgbClr val="0C3A5B"/>
                          </a:solidFill>
                          <a:latin typeface="+mj-lt"/>
                        </a:rPr>
                        <a:t>New</a:t>
                      </a:r>
                      <a:r>
                        <a:rPr lang="en-GB" baseline="0" dirty="0" smtClean="0">
                          <a:solidFill>
                            <a:srgbClr val="0C3A5B"/>
                          </a:solidFill>
                          <a:latin typeface="+mj-lt"/>
                        </a:rPr>
                        <a:t> MG</a:t>
                      </a:r>
                      <a:endParaRPr lang="en-GB" dirty="0">
                        <a:solidFill>
                          <a:srgbClr val="0C3A5B"/>
                        </a:solidFill>
                        <a:latin typeface="+mj-lt"/>
                      </a:endParaRPr>
                    </a:p>
                  </a:txBody>
                  <a:tcPr/>
                </a:tc>
                <a:tc>
                  <a:txBody>
                    <a:bodyPr/>
                    <a:lstStyle/>
                    <a:p>
                      <a:r>
                        <a:rPr lang="en-GB" dirty="0" smtClean="0">
                          <a:solidFill>
                            <a:srgbClr val="0C3A5B"/>
                          </a:solidFill>
                          <a:latin typeface="+mj-lt"/>
                        </a:rPr>
                        <a:t>Difference</a:t>
                      </a:r>
                      <a:endParaRPr lang="en-GB" dirty="0">
                        <a:solidFill>
                          <a:srgbClr val="0C3A5B"/>
                        </a:solidFill>
                        <a:latin typeface="+mj-lt"/>
                      </a:endParaRPr>
                    </a:p>
                  </a:txBody>
                  <a:tcPr/>
                </a:tc>
                <a:extLst>
                  <a:ext uri="{0D108BD9-81ED-4DB2-BD59-A6C34878D82A}">
                    <a16:rowId xmlns:a16="http://schemas.microsoft.com/office/drawing/2014/main" val="4282557739"/>
                  </a:ext>
                </a:extLst>
              </a:tr>
              <a:tr h="370840">
                <a:tc>
                  <a:txBody>
                    <a:bodyPr/>
                    <a:lstStyle/>
                    <a:p>
                      <a:r>
                        <a:rPr lang="en-GB" dirty="0" err="1" smtClean="0">
                          <a:solidFill>
                            <a:schemeClr val="bg2">
                              <a:lumMod val="75000"/>
                            </a:schemeClr>
                          </a:solidFill>
                        </a:rPr>
                        <a:t>MoneySuperMarket</a:t>
                      </a:r>
                      <a:endParaRPr lang="en-GB" b="0" dirty="0">
                        <a:solidFill>
                          <a:schemeClr val="bg2">
                            <a:lumMod val="7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11016</a:t>
                      </a:r>
                      <a:endParaRPr lang="en-GB" dirty="0">
                        <a:solidFill>
                          <a:srgbClr val="0C3A5B"/>
                        </a:solidFill>
                        <a:latin typeface="VAGRundschriftDLig" panose="00000400000000000000" pitchFamily="2" charset="0"/>
                      </a:endParaRPr>
                    </a:p>
                  </a:txBody>
                  <a:tcPr/>
                </a:tc>
                <a:tc>
                  <a:txBody>
                    <a:bodyPr/>
                    <a:lstStyle/>
                    <a:p>
                      <a:r>
                        <a:rPr lang="en-GB" sz="1800" b="0" i="0" kern="1200" dirty="0" smtClean="0">
                          <a:solidFill>
                            <a:schemeClr val="bg2">
                              <a:lumMod val="75000"/>
                            </a:schemeClr>
                          </a:solidFill>
                          <a:effectLst/>
                          <a:latin typeface="+mn-lt"/>
                          <a:ea typeface="+mn-ea"/>
                          <a:cs typeface="+mn-cs"/>
                        </a:rPr>
                        <a:t>5505</a:t>
                      </a:r>
                      <a:endParaRPr lang="en-GB" dirty="0">
                        <a:solidFill>
                          <a:schemeClr val="bg2">
                            <a:lumMod val="75000"/>
                          </a:schemeClr>
                        </a:solidFill>
                        <a:latin typeface="VAGRundschriftDLig" panose="00000400000000000000" pitchFamily="2" charset="0"/>
                      </a:endParaRPr>
                    </a:p>
                  </a:txBody>
                  <a:tcPr/>
                </a:tc>
                <a:tc>
                  <a:txBody>
                    <a:bodyPr/>
                    <a:lstStyle/>
                    <a:p>
                      <a:r>
                        <a:rPr lang="en-GB" dirty="0" smtClean="0">
                          <a:solidFill>
                            <a:schemeClr val="bg2">
                              <a:lumMod val="75000"/>
                            </a:schemeClr>
                          </a:solidFill>
                          <a:latin typeface="VAGRundschriftDLig" panose="00000400000000000000" pitchFamily="2" charset="0"/>
                        </a:rPr>
                        <a:t>50%</a:t>
                      </a:r>
                      <a:endParaRPr lang="en-GB" dirty="0">
                        <a:solidFill>
                          <a:schemeClr val="bg2">
                            <a:lumMod val="75000"/>
                          </a:schemeClr>
                        </a:solidFill>
                        <a:latin typeface="VAGRundschriftDLig" panose="00000400000000000000" pitchFamily="2" charset="0"/>
                      </a:endParaRPr>
                    </a:p>
                  </a:txBody>
                  <a:tcPr/>
                </a:tc>
                <a:tc>
                  <a:txBody>
                    <a:bodyPr/>
                    <a:lstStyle/>
                    <a:p>
                      <a:r>
                        <a:rPr lang="en-GB" dirty="0" smtClean="0">
                          <a:solidFill>
                            <a:srgbClr val="0C3A5B"/>
                          </a:solidFill>
                          <a:latin typeface="VAGRundschriftDLig" panose="00000400000000000000" pitchFamily="2" charset="0"/>
                        </a:rPr>
                        <a:t>3991</a:t>
                      </a:r>
                      <a:endParaRPr lang="en-GB" dirty="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rPr>
                        <a:t>61%</a:t>
                      </a:r>
                      <a:endParaRPr lang="en-GB" dirty="0" smtClean="0">
                        <a:solidFill>
                          <a:srgbClr val="0C3A5B"/>
                        </a:solidFill>
                      </a:endParaRPr>
                    </a:p>
                  </a:txBody>
                  <a:tcPr/>
                </a:tc>
                <a:extLst>
                  <a:ext uri="{0D108BD9-81ED-4DB2-BD59-A6C34878D82A}">
                    <a16:rowId xmlns:a16="http://schemas.microsoft.com/office/drawing/2014/main" val="2379896114"/>
                  </a:ext>
                </a:extLst>
              </a:tr>
              <a:tr h="370840">
                <a:tc>
                  <a:txBody>
                    <a:bodyPr/>
                    <a:lstStyle/>
                    <a:p>
                      <a:r>
                        <a:rPr lang="en-GB" dirty="0" smtClean="0">
                          <a:solidFill>
                            <a:schemeClr val="bg2">
                              <a:lumMod val="75000"/>
                            </a:schemeClr>
                          </a:solidFill>
                        </a:rPr>
                        <a:t>Money</a:t>
                      </a:r>
                      <a:endParaRPr lang="en-GB" b="0" dirty="0">
                        <a:solidFill>
                          <a:schemeClr val="bg2">
                            <a:lumMod val="7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latin typeface="VAGRundschriftDLig" panose="00000400000000000000" pitchFamily="2" charset="0"/>
                        </a:rPr>
                        <a:t>4522</a:t>
                      </a:r>
                    </a:p>
                  </a:txBody>
                  <a:tcPr/>
                </a:tc>
                <a:tc>
                  <a:txBody>
                    <a:bodyPr/>
                    <a:lstStyle/>
                    <a:p>
                      <a:r>
                        <a:rPr lang="en-GB" sz="1800" b="0" i="0" kern="1200" smtClean="0">
                          <a:solidFill>
                            <a:schemeClr val="bg2">
                              <a:lumMod val="75000"/>
                            </a:schemeClr>
                          </a:solidFill>
                          <a:effectLst/>
                          <a:latin typeface="+mn-lt"/>
                          <a:ea typeface="+mn-ea"/>
                          <a:cs typeface="+mn-cs"/>
                        </a:rPr>
                        <a:t>5505</a:t>
                      </a:r>
                      <a:endParaRPr lang="en-GB" dirty="0">
                        <a:solidFill>
                          <a:schemeClr val="bg2">
                            <a:lumMod val="7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C00000"/>
                          </a:solidFill>
                          <a:latin typeface="VAGRundschriftDLig" panose="00000400000000000000" pitchFamily="2" charset="0"/>
                        </a:rPr>
                        <a:t>-22%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latin typeface="VAGRundschriftDLig" panose="00000400000000000000" pitchFamily="2" charset="0"/>
                        </a:rPr>
                        <a:t>3991</a:t>
                      </a:r>
                      <a:endParaRPr lang="en-GB" dirty="0" smtClean="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rPr>
                        <a:t>12%</a:t>
                      </a:r>
                      <a:endParaRPr lang="en-GB" dirty="0" smtClean="0">
                        <a:solidFill>
                          <a:srgbClr val="0C3A5B"/>
                        </a:solidFill>
                      </a:endParaRPr>
                    </a:p>
                  </a:txBody>
                  <a:tcPr/>
                </a:tc>
                <a:extLst>
                  <a:ext uri="{0D108BD9-81ED-4DB2-BD59-A6C34878D82A}">
                    <a16:rowId xmlns:a16="http://schemas.microsoft.com/office/drawing/2014/main" val="3947375120"/>
                  </a:ext>
                </a:extLst>
              </a:tr>
              <a:tr h="370840">
                <a:tc>
                  <a:txBody>
                    <a:bodyPr/>
                    <a:lstStyle/>
                    <a:p>
                      <a:r>
                        <a:rPr lang="en-GB" dirty="0" smtClean="0">
                          <a:solidFill>
                            <a:schemeClr val="bg2">
                              <a:lumMod val="75000"/>
                            </a:schemeClr>
                          </a:solidFill>
                        </a:rPr>
                        <a:t>Totally Money</a:t>
                      </a:r>
                      <a:endParaRPr lang="en-GB" b="0" dirty="0">
                        <a:solidFill>
                          <a:schemeClr val="bg2">
                            <a:lumMod val="7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smtClean="0">
                          <a:solidFill>
                            <a:schemeClr val="dk1"/>
                          </a:solidFill>
                          <a:effectLst/>
                          <a:latin typeface="+mn-lt"/>
                          <a:ea typeface="+mn-ea"/>
                          <a:cs typeface="+mn-cs"/>
                        </a:rPr>
                        <a:t>5140</a:t>
                      </a:r>
                      <a:endParaRPr lang="en-GB" dirty="0" smtClean="0">
                        <a:solidFill>
                          <a:srgbClr val="0C3A5B"/>
                        </a:solidFill>
                        <a:latin typeface="VAGRundschriftDLig" panose="00000400000000000000" pitchFamily="2" charset="0"/>
                      </a:endParaRPr>
                    </a:p>
                  </a:txBody>
                  <a:tcPr/>
                </a:tc>
                <a:tc>
                  <a:txBody>
                    <a:bodyPr/>
                    <a:lstStyle/>
                    <a:p>
                      <a:r>
                        <a:rPr lang="en-GB" sz="1800" b="0" i="0" kern="1200" dirty="0" smtClean="0">
                          <a:solidFill>
                            <a:schemeClr val="bg2">
                              <a:lumMod val="75000"/>
                            </a:schemeClr>
                          </a:solidFill>
                          <a:effectLst/>
                          <a:latin typeface="+mn-lt"/>
                          <a:ea typeface="+mn-ea"/>
                          <a:cs typeface="+mn-cs"/>
                        </a:rPr>
                        <a:t>5505</a:t>
                      </a:r>
                      <a:endParaRPr lang="en-GB" dirty="0">
                        <a:solidFill>
                          <a:schemeClr val="bg2">
                            <a:lumMod val="7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C00000"/>
                          </a:solidFill>
                          <a:latin typeface="VAGRundschriftDLig" panose="00000400000000000000" pitchFamily="2" charset="0"/>
                        </a:rPr>
                        <a:t>-6%</a:t>
                      </a:r>
                      <a:endParaRPr lang="en-GB" dirty="0" smtClean="0">
                        <a:solidFill>
                          <a:srgbClr val="C00000"/>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latin typeface="VAGRundschriftDLig" panose="00000400000000000000" pitchFamily="2" charset="0"/>
                        </a:rPr>
                        <a:t>3991</a:t>
                      </a:r>
                      <a:endParaRPr lang="en-GB" dirty="0" smtClean="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rPr>
                        <a:t>28%</a:t>
                      </a:r>
                      <a:endParaRPr lang="en-GB" dirty="0" smtClean="0">
                        <a:solidFill>
                          <a:srgbClr val="0C3A5B"/>
                        </a:solidFill>
                      </a:endParaRPr>
                    </a:p>
                  </a:txBody>
                  <a:tcPr/>
                </a:tc>
                <a:extLst>
                  <a:ext uri="{0D108BD9-81ED-4DB2-BD59-A6C34878D82A}">
                    <a16:rowId xmlns:a16="http://schemas.microsoft.com/office/drawing/2014/main" val="3475677335"/>
                  </a:ext>
                </a:extLst>
              </a:tr>
              <a:tr h="370840">
                <a:tc>
                  <a:txBody>
                    <a:bodyPr/>
                    <a:lstStyle/>
                    <a:p>
                      <a:r>
                        <a:rPr lang="en-GB" b="0" dirty="0" smtClean="0">
                          <a:solidFill>
                            <a:schemeClr val="bg2">
                              <a:lumMod val="75000"/>
                            </a:schemeClr>
                          </a:solidFill>
                          <a:latin typeface="VAGRundschriftDLig" panose="00000400000000000000" pitchFamily="2" charset="0"/>
                        </a:rPr>
                        <a:t>Go</a:t>
                      </a:r>
                      <a:r>
                        <a:rPr lang="en-GB" b="0" baseline="0" dirty="0" smtClean="0">
                          <a:solidFill>
                            <a:schemeClr val="bg2">
                              <a:lumMod val="75000"/>
                            </a:schemeClr>
                          </a:solidFill>
                          <a:latin typeface="VAGRundschriftDLig" panose="00000400000000000000" pitchFamily="2" charset="0"/>
                        </a:rPr>
                        <a:t> Compare</a:t>
                      </a:r>
                      <a:endParaRPr lang="en-GB" b="0" dirty="0">
                        <a:solidFill>
                          <a:schemeClr val="bg2">
                            <a:lumMod val="75000"/>
                          </a:schemeClr>
                        </a:solidFill>
                        <a:latin typeface="VAGRundschriftDLig" panose="00000400000000000000" pitchFamily="2" charset="0"/>
                      </a:endParaRPr>
                    </a:p>
                  </a:txBody>
                  <a:tcPr/>
                </a:tc>
                <a:tc>
                  <a:txBody>
                    <a:bodyPr/>
                    <a:lstStyle/>
                    <a:p>
                      <a:r>
                        <a:rPr lang="en-GB" sz="1800" b="0" i="0" kern="1200" dirty="0" smtClean="0">
                          <a:solidFill>
                            <a:schemeClr val="dk1"/>
                          </a:solidFill>
                          <a:effectLst/>
                          <a:latin typeface="+mn-lt"/>
                          <a:ea typeface="+mn-ea"/>
                          <a:cs typeface="+mn-cs"/>
                        </a:rPr>
                        <a:t>5290</a:t>
                      </a:r>
                      <a:endParaRPr lang="en-GB" dirty="0">
                        <a:solidFill>
                          <a:srgbClr val="0C3A5B"/>
                        </a:solidFill>
                        <a:latin typeface="VAGRundschriftDLig" panose="00000400000000000000" pitchFamily="2" charset="0"/>
                      </a:endParaRPr>
                    </a:p>
                  </a:txBody>
                  <a:tcPr/>
                </a:tc>
                <a:tc>
                  <a:txBody>
                    <a:bodyPr/>
                    <a:lstStyle/>
                    <a:p>
                      <a:r>
                        <a:rPr lang="en-GB" sz="1800" b="0" i="0" kern="1200" dirty="0" smtClean="0">
                          <a:solidFill>
                            <a:schemeClr val="bg2">
                              <a:lumMod val="75000"/>
                            </a:schemeClr>
                          </a:solidFill>
                          <a:effectLst/>
                          <a:latin typeface="+mn-lt"/>
                          <a:ea typeface="+mn-ea"/>
                          <a:cs typeface="+mn-cs"/>
                        </a:rPr>
                        <a:t>5505</a:t>
                      </a:r>
                      <a:endParaRPr lang="en-GB" dirty="0">
                        <a:solidFill>
                          <a:schemeClr val="bg2">
                            <a:lumMod val="75000"/>
                          </a:schemeClr>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C00000"/>
                          </a:solidFill>
                          <a:latin typeface="VAGRundschriftDLig" panose="00000400000000000000" pitchFamily="2" charset="0"/>
                        </a:rPr>
                        <a:t>-4%</a:t>
                      </a:r>
                      <a:endParaRPr lang="en-GB" dirty="0" smtClean="0">
                        <a:solidFill>
                          <a:srgbClr val="C00000"/>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latin typeface="VAGRundschriftDLig" panose="00000400000000000000" pitchFamily="2" charset="0"/>
                        </a:rPr>
                        <a:t>3991</a:t>
                      </a:r>
                      <a:endParaRPr lang="en-GB" dirty="0" smtClean="0">
                        <a:solidFill>
                          <a:srgbClr val="0C3A5B"/>
                        </a:solidFill>
                        <a:latin typeface="VAGRundschriftDLig"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0C3A5B"/>
                          </a:solidFill>
                        </a:rPr>
                        <a:t>29%</a:t>
                      </a:r>
                      <a:endParaRPr lang="en-GB" dirty="0" smtClean="0">
                        <a:solidFill>
                          <a:srgbClr val="0C3A5B"/>
                        </a:solidFill>
                      </a:endParaRPr>
                    </a:p>
                  </a:txBody>
                  <a:tcPr/>
                </a:tc>
                <a:extLst>
                  <a:ext uri="{0D108BD9-81ED-4DB2-BD59-A6C34878D82A}">
                    <a16:rowId xmlns:a16="http://schemas.microsoft.com/office/drawing/2014/main" val="246142522"/>
                  </a:ext>
                </a:extLst>
              </a:tr>
            </a:tbl>
          </a:graphicData>
        </a:graphic>
      </p:graphicFrame>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Speed Index comparison (homepages)</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5" name="Content Placeholder 7"/>
          <p:cNvSpPr txBox="1">
            <a:spLocks/>
          </p:cNvSpPr>
          <p:nvPr/>
        </p:nvSpPr>
        <p:spPr>
          <a:xfrm>
            <a:off x="535460" y="4490410"/>
            <a:ext cx="11277600" cy="15144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smtClean="0">
                <a:solidFill>
                  <a:schemeClr val="bg2">
                    <a:lumMod val="75000"/>
                  </a:schemeClr>
                </a:solidFill>
                <a:latin typeface="+mj-lt"/>
              </a:rPr>
              <a:t>Speed Index</a:t>
            </a:r>
          </a:p>
          <a:p>
            <a:pPr algn="l"/>
            <a:r>
              <a:rPr lang="en-GB" sz="1600" dirty="0" smtClean="0">
                <a:solidFill>
                  <a:schemeClr val="bg2">
                    <a:lumMod val="75000"/>
                  </a:schemeClr>
                </a:solidFill>
              </a:rPr>
              <a:t>An </a:t>
            </a:r>
            <a:r>
              <a:rPr lang="en-GB" sz="1600" dirty="0">
                <a:solidFill>
                  <a:schemeClr val="bg2">
                    <a:lumMod val="75000"/>
                  </a:schemeClr>
                </a:solidFill>
              </a:rPr>
              <a:t>average (in milliseconds) across all devices, connection speeds and screen resolutions.</a:t>
            </a:r>
          </a:p>
          <a:p>
            <a:pPr algn="l"/>
            <a:r>
              <a:rPr lang="en-GB" sz="1600" dirty="0">
                <a:solidFill>
                  <a:schemeClr val="bg2">
                    <a:lumMod val="75000"/>
                  </a:schemeClr>
                </a:solidFill>
              </a:rPr>
              <a:t>This indicates the moment the page has finished rendering within the viewport (i.e. the parts of the page which are visible without scrolling). Not necessarily the same as “fully loaded”, but is indicative of the time when an average user can begin using the page</a:t>
            </a:r>
            <a:r>
              <a:rPr lang="en-GB" sz="1600" dirty="0" smtClean="0">
                <a:solidFill>
                  <a:schemeClr val="bg2">
                    <a:lumMod val="75000"/>
                  </a:schemeClr>
                </a:solidFill>
              </a:rPr>
              <a:t>.</a:t>
            </a:r>
            <a:endParaRPr lang="en-GB" sz="1600" dirty="0">
              <a:solidFill>
                <a:schemeClr val="bg2">
                  <a:lumMod val="75000"/>
                </a:schemeClr>
              </a:solidFill>
              <a:latin typeface="VAGRundschriftDLig" panose="00000400000000000000" pitchFamily="2" charset="0"/>
            </a:endParaRPr>
          </a:p>
        </p:txBody>
      </p:sp>
    </p:spTree>
    <p:extLst>
      <p:ext uri="{BB962C8B-B14F-4D97-AF65-F5344CB8AC3E}">
        <p14:creationId xmlns:p14="http://schemas.microsoft.com/office/powerpoint/2010/main" val="214135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A great first step…</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Further performance enhancements can be made</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This quarter we have tackled major issues we knew we could resolve before the TV campaign begins</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We have made significant improvements to areas most likely to produce big performance results</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Future improvements may be smaller and more incremental, but are still important</a:t>
            </a:r>
          </a:p>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Next steps…</a:t>
            </a:r>
            <a:endParaRPr lang="en-GB" dirty="0">
              <a:solidFill>
                <a:srgbClr val="0C3A5B"/>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Launch the site and continuously measure improvements</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Identify what we can improve in the next quarter</a:t>
            </a:r>
          </a:p>
          <a:p>
            <a:pPr marL="800100" lvl="1" indent="-342900" algn="l">
              <a:buFont typeface="Arial" panose="020B0604020202020204" pitchFamily="34" charset="0"/>
              <a:buChar char="•"/>
            </a:pPr>
            <a:r>
              <a:rPr lang="en-GB" dirty="0">
                <a:solidFill>
                  <a:schemeClr val="bg2">
                    <a:lumMod val="75000"/>
                  </a:schemeClr>
                </a:solidFill>
                <a:latin typeface="VAGRundschriftDLig" panose="00000400000000000000" pitchFamily="2" charset="0"/>
                <a:cs typeface="Calibri Light" panose="020F0302020204030204" pitchFamily="34" charset="0"/>
              </a:rPr>
              <a:t>Continue to test </a:t>
            </a:r>
            <a:r>
              <a:rPr lang="en-GB" dirty="0" smtClean="0">
                <a:solidFill>
                  <a:schemeClr val="bg2">
                    <a:lumMod val="75000"/>
                  </a:schemeClr>
                </a:solidFill>
                <a:latin typeface="VAGRundschriftDLig" panose="00000400000000000000" pitchFamily="2" charset="0"/>
                <a:cs typeface="Calibri Light" panose="020F0302020204030204" pitchFamily="34" charset="0"/>
              </a:rPr>
              <a:t>design enhancements with </a:t>
            </a:r>
            <a:r>
              <a:rPr lang="en-GB" dirty="0">
                <a:solidFill>
                  <a:schemeClr val="bg2">
                    <a:lumMod val="75000"/>
                  </a:schemeClr>
                </a:solidFill>
                <a:latin typeface="VAGRundschriftDLig" panose="00000400000000000000" pitchFamily="2" charset="0"/>
                <a:cs typeface="Calibri Light" panose="020F0302020204030204" pitchFamily="34" charset="0"/>
              </a:rPr>
              <a:t>our users, to make sure our assumptions are </a:t>
            </a:r>
            <a:r>
              <a:rPr lang="en-GB" dirty="0" smtClean="0">
                <a:solidFill>
                  <a:schemeClr val="bg2">
                    <a:lumMod val="75000"/>
                  </a:schemeClr>
                </a:solidFill>
                <a:latin typeface="VAGRundschriftDLig" panose="00000400000000000000" pitchFamily="2" charset="0"/>
                <a:cs typeface="Calibri Light" panose="020F0302020204030204" pitchFamily="34" charset="0"/>
              </a:rPr>
              <a:t>validated</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Build performance improvement into each new enhancement and feature we add</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Include performance tests as a continuous element of automated testing prior to each release</a:t>
            </a:r>
          </a:p>
        </p:txBody>
      </p:sp>
    </p:spTree>
    <p:extLst>
      <p:ext uri="{BB962C8B-B14F-4D97-AF65-F5344CB8AC3E}">
        <p14:creationId xmlns:p14="http://schemas.microsoft.com/office/powerpoint/2010/main" val="1871683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5459" y="1130676"/>
            <a:ext cx="11277600" cy="2387600"/>
          </a:xfrm>
        </p:spPr>
        <p:txBody>
          <a:bodyPr>
            <a:normAutofit/>
          </a:bodyPr>
          <a:lstStyle/>
          <a:p>
            <a:r>
              <a:rPr lang="en-GB" sz="4000" dirty="0" smtClean="0">
                <a:solidFill>
                  <a:schemeClr val="bg1"/>
                </a:solidFill>
                <a:latin typeface="VAGRundschriftD" panose="00000500000000000000" pitchFamily="2" charset="0"/>
                <a:ea typeface="Open Sans" panose="020B0606030504020204" pitchFamily="34" charset="0"/>
                <a:cs typeface="Open Sans" panose="020B0606030504020204" pitchFamily="34" charset="0"/>
              </a:rPr>
              <a:t>Thank you</a:t>
            </a:r>
            <a:endParaRPr lang="en-GB" sz="4000" dirty="0">
              <a:solidFill>
                <a:schemeClr val="bg1"/>
              </a:solidFill>
              <a:latin typeface="VAGRundschriftD" panose="00000500000000000000" pitchFamily="2" charset="0"/>
              <a:ea typeface="Open Sans" panose="020B0606030504020204" pitchFamily="34" charset="0"/>
              <a:cs typeface="Open Sans" panose="020B0606030504020204" pitchFamily="34" charset="0"/>
            </a:endParaRPr>
          </a:p>
        </p:txBody>
      </p:sp>
      <p:sp>
        <p:nvSpPr>
          <p:cNvPr id="3" name="Subtitle 2"/>
          <p:cNvSpPr>
            <a:spLocks noGrp="1"/>
          </p:cNvSpPr>
          <p:nvPr>
            <p:ph type="subTitle" idx="1"/>
          </p:nvPr>
        </p:nvSpPr>
        <p:spPr>
          <a:xfrm>
            <a:off x="535459" y="3610351"/>
            <a:ext cx="11277600" cy="1655762"/>
          </a:xfrm>
        </p:spPr>
        <p:txBody>
          <a:bodyPr/>
          <a:lstStyle/>
          <a:p>
            <a:r>
              <a:rPr lang="en-GB" dirty="0" smtClean="0">
                <a:solidFill>
                  <a:schemeClr val="bg1"/>
                </a:solidFill>
                <a:latin typeface="VAGRundschriftDLig" panose="00000400000000000000" pitchFamily="2" charset="0"/>
                <a:ea typeface="Open Sans" panose="020B0606030504020204" pitchFamily="34" charset="0"/>
                <a:cs typeface="Open Sans" panose="020B0606030504020204" pitchFamily="34" charset="0"/>
              </a:rPr>
              <a:t>Any questions?</a:t>
            </a:r>
          </a:p>
        </p:txBody>
      </p:sp>
    </p:spTree>
    <p:extLst>
      <p:ext uri="{BB962C8B-B14F-4D97-AF65-F5344CB8AC3E}">
        <p14:creationId xmlns:p14="http://schemas.microsoft.com/office/powerpoint/2010/main" val="174995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Design improvements (detail – remove if unnecessary)</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Homepage</a:t>
            </a:r>
            <a:endParaRPr lang="en-GB" dirty="0">
              <a:solidFill>
                <a:srgbClr val="0C3A5B"/>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Cleaner design on mobile</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Better CTA, with all propositions visible without scrolling</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Leverage </a:t>
            </a:r>
            <a:r>
              <a:rPr lang="en-GB" dirty="0" err="1" smtClean="0">
                <a:solidFill>
                  <a:schemeClr val="bg2">
                    <a:lumMod val="75000"/>
                  </a:schemeClr>
                </a:solidFill>
                <a:latin typeface="VAGRundschriftDLig" panose="00000400000000000000" pitchFamily="2" charset="0"/>
                <a:cs typeface="Calibri Light" panose="020F0302020204030204" pitchFamily="34" charset="0"/>
              </a:rPr>
              <a:t>Feefo</a:t>
            </a:r>
            <a:r>
              <a:rPr lang="en-GB" dirty="0" smtClean="0">
                <a:solidFill>
                  <a:schemeClr val="bg2">
                    <a:lumMod val="75000"/>
                  </a:schemeClr>
                </a:solidFill>
                <a:latin typeface="VAGRundschriftDLig" panose="00000400000000000000" pitchFamily="2" charset="0"/>
                <a:cs typeface="Calibri Light" panose="020F0302020204030204" pitchFamily="34" charset="0"/>
              </a:rPr>
              <a:t> and our providers’ names on the homepage to build trust and boost SEO</a:t>
            </a:r>
            <a:endParaRPr lang="en-GB" dirty="0">
              <a:solidFill>
                <a:schemeClr val="bg2">
                  <a:lumMod val="75000"/>
                </a:schemeClr>
              </a:solidFill>
              <a:latin typeface="VAGRundschriftDLig" panose="00000400000000000000" pitchFamily="2" charset="0"/>
              <a:cs typeface="Calibri Light" panose="020F0302020204030204" pitchFamily="34" charset="0"/>
            </a:endParaRPr>
          </a:p>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Money Matcher</a:t>
            </a:r>
            <a:endParaRPr lang="en-GB" dirty="0">
              <a:solidFill>
                <a:srgbClr val="0C3A5B"/>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a:solidFill>
                  <a:schemeClr val="bg2">
                    <a:lumMod val="75000"/>
                  </a:schemeClr>
                </a:solidFill>
                <a:latin typeface="VAGRundschriftDLig" panose="00000400000000000000" pitchFamily="2" charset="0"/>
                <a:cs typeface="Calibri Light" panose="020F0302020204030204" pitchFamily="34" charset="0"/>
              </a:rPr>
              <a:t>Designed to </a:t>
            </a:r>
            <a:r>
              <a:rPr lang="en-GB" dirty="0" smtClean="0">
                <a:solidFill>
                  <a:schemeClr val="bg2">
                    <a:lumMod val="75000"/>
                  </a:schemeClr>
                </a:solidFill>
                <a:latin typeface="VAGRundschriftDLig" panose="00000400000000000000" pitchFamily="2" charset="0"/>
                <a:cs typeface="Calibri Light" panose="020F0302020204030204" pitchFamily="34" charset="0"/>
              </a:rPr>
              <a:t>work better </a:t>
            </a:r>
            <a:r>
              <a:rPr lang="en-GB" dirty="0">
                <a:solidFill>
                  <a:schemeClr val="bg2">
                    <a:lumMod val="75000"/>
                  </a:schemeClr>
                </a:solidFill>
                <a:latin typeface="VAGRundschriftDLig" panose="00000400000000000000" pitchFamily="2" charset="0"/>
                <a:cs typeface="Calibri Light" panose="020F0302020204030204" pitchFamily="34" charset="0"/>
              </a:rPr>
              <a:t>on </a:t>
            </a:r>
            <a:r>
              <a:rPr lang="en-GB" dirty="0" smtClean="0">
                <a:solidFill>
                  <a:schemeClr val="bg2">
                    <a:lumMod val="75000"/>
                  </a:schemeClr>
                </a:solidFill>
                <a:latin typeface="VAGRundschriftDLig" panose="00000400000000000000" pitchFamily="2" charset="0"/>
                <a:cs typeface="Calibri Light" panose="020F0302020204030204" pitchFamily="34" charset="0"/>
              </a:rPr>
              <a:t>mobile – less fussy design, clearer messaging</a:t>
            </a:r>
            <a:endParaRPr lang="en-GB" dirty="0">
              <a:solidFill>
                <a:schemeClr val="bg2">
                  <a:lumMod val="75000"/>
                </a:schemeClr>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a:solidFill>
                  <a:schemeClr val="bg2">
                    <a:lumMod val="75000"/>
                  </a:schemeClr>
                </a:solidFill>
                <a:latin typeface="VAGRundschriftDLig" panose="00000400000000000000" pitchFamily="2" charset="0"/>
                <a:cs typeface="Calibri Light" panose="020F0302020204030204" pitchFamily="34" charset="0"/>
              </a:rPr>
              <a:t>Input fields are easier to tap – a larger, cleaner design which is better for mobile users</a:t>
            </a:r>
          </a:p>
          <a:p>
            <a:pPr marL="800100" lvl="1" indent="-342900" algn="l">
              <a:buFont typeface="Arial" panose="020B0604020202020204" pitchFamily="34" charset="0"/>
              <a:buChar char="•"/>
            </a:pPr>
            <a:r>
              <a:rPr lang="en-GB" dirty="0">
                <a:solidFill>
                  <a:schemeClr val="bg2">
                    <a:lumMod val="75000"/>
                  </a:schemeClr>
                </a:solidFill>
                <a:latin typeface="VAGRundschriftDLig" panose="00000400000000000000" pitchFamily="2" charset="0"/>
                <a:cs typeface="Calibri Light" panose="020F0302020204030204" pitchFamily="34" charset="0"/>
              </a:rPr>
              <a:t>Less scrolling, clearer messaging, easier inputs for complex data (DOB, Address</a:t>
            </a:r>
            <a:r>
              <a:rPr lang="en-GB" dirty="0" smtClean="0">
                <a:solidFill>
                  <a:schemeClr val="bg2">
                    <a:lumMod val="75000"/>
                  </a:schemeClr>
                </a:solidFill>
                <a:latin typeface="VAGRundschriftDLig" panose="00000400000000000000" pitchFamily="2" charset="0"/>
                <a:cs typeface="Calibri Light" panose="020F0302020204030204" pitchFamily="34" charset="0"/>
              </a:rPr>
              <a:t>)</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Loads faster, updates faster, returns results faster</a:t>
            </a:r>
            <a:endParaRPr lang="en-GB" dirty="0">
              <a:solidFill>
                <a:schemeClr val="bg2">
                  <a:lumMod val="75000"/>
                </a:schemeClr>
              </a:solidFill>
              <a:latin typeface="VAGRundschriftDLig" panose="00000400000000000000" pitchFamily="2" charset="0"/>
              <a:cs typeface="Calibri Light" panose="020F0302020204030204" pitchFamily="34" charset="0"/>
            </a:endParaRPr>
          </a:p>
        </p:txBody>
      </p:sp>
    </p:spTree>
    <p:extLst>
      <p:ext uri="{BB962C8B-B14F-4D97-AF65-F5344CB8AC3E}">
        <p14:creationId xmlns:p14="http://schemas.microsoft.com/office/powerpoint/2010/main" val="226068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Design </a:t>
            </a:r>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improvements (</a:t>
            </a:r>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detail – remove if unnecessary)</a:t>
            </a: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Results pages, tables and filtering</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Cleaner design to provide more appealing retail proposition</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Displays contextual product data - relevant to the product, informative for the user</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Easier results filtering</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Better messaging and use of space, especially on mobile</a:t>
            </a:r>
          </a:p>
          <a:p>
            <a:pPr marL="342900" indent="-342900" algn="l">
              <a:buFont typeface="Arial" panose="020B0604020202020204" pitchFamily="34" charset="0"/>
              <a:buChar char="•"/>
            </a:pPr>
            <a:r>
              <a:rPr lang="en-GB" dirty="0">
                <a:solidFill>
                  <a:srgbClr val="0C3A5B"/>
                </a:solidFill>
                <a:latin typeface="VAGRundschriftDLig" panose="00000400000000000000" pitchFamily="2" charset="0"/>
                <a:cs typeface="Calibri Light" panose="020F0302020204030204" pitchFamily="34" charset="0"/>
              </a:rPr>
              <a:t>Category landing pages</a:t>
            </a:r>
          </a:p>
          <a:p>
            <a:pPr marL="800100" lvl="1" indent="-342900" algn="l">
              <a:buFont typeface="Arial" panose="020B0604020202020204" pitchFamily="34" charset="0"/>
              <a:buChar char="•"/>
            </a:pPr>
            <a:r>
              <a:rPr lang="en-GB" dirty="0">
                <a:solidFill>
                  <a:schemeClr val="bg2">
                    <a:lumMod val="75000"/>
                  </a:schemeClr>
                </a:solidFill>
                <a:latin typeface="VAGRundschriftDLig" panose="00000400000000000000" pitchFamily="2" charset="0"/>
                <a:cs typeface="Calibri Light" panose="020F0302020204030204" pitchFamily="34" charset="0"/>
              </a:rPr>
              <a:t>Clearer design with a single CTA above the fold</a:t>
            </a:r>
          </a:p>
          <a:p>
            <a:pPr marL="800100" lvl="1" indent="-342900" algn="l">
              <a:buFont typeface="Arial" panose="020B0604020202020204" pitchFamily="34" charset="0"/>
              <a:buChar char="•"/>
            </a:pPr>
            <a:r>
              <a:rPr lang="en-GB" dirty="0">
                <a:solidFill>
                  <a:schemeClr val="bg2">
                    <a:lumMod val="75000"/>
                  </a:schemeClr>
                </a:solidFill>
                <a:latin typeface="VAGRundschriftDLig" panose="00000400000000000000" pitchFamily="2" charset="0"/>
                <a:cs typeface="Calibri Light" panose="020F0302020204030204" pitchFamily="34" charset="0"/>
              </a:rPr>
              <a:t>Each product now has a text description, to boost SEO and explain the offering better</a:t>
            </a:r>
          </a:p>
          <a:p>
            <a:pPr marL="800100" lvl="1" indent="-342900" algn="l">
              <a:buFont typeface="Arial" panose="020B0604020202020204" pitchFamily="34" charset="0"/>
              <a:buChar char="•"/>
            </a:pPr>
            <a:r>
              <a:rPr lang="en-GB" dirty="0">
                <a:solidFill>
                  <a:schemeClr val="bg2">
                    <a:lumMod val="75000"/>
                  </a:schemeClr>
                </a:solidFill>
                <a:latin typeface="VAGRundschriftDLig" panose="00000400000000000000" pitchFamily="2" charset="0"/>
                <a:cs typeface="Calibri Light" panose="020F0302020204030204" pitchFamily="34" charset="0"/>
              </a:rPr>
              <a:t>Design is more consistent with the rest of the site, and loads faster</a:t>
            </a:r>
          </a:p>
          <a:p>
            <a:pPr lvl="1" algn="l"/>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p:txBody>
      </p:sp>
    </p:spTree>
    <p:extLst>
      <p:ext uri="{BB962C8B-B14F-4D97-AF65-F5344CB8AC3E}">
        <p14:creationId xmlns:p14="http://schemas.microsoft.com/office/powerpoint/2010/main" val="2606005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How do we test infrastructure?</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Test concurrent pages and Decision Engine requests</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We produce 100 concurrent requests (many times more than we currently receive in real-world conditions) then record how the infrastructure copes with performing core functions</a:t>
            </a:r>
          </a:p>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Various scenarios</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An artificially created simple HTML page (for benchmarking purposes only)</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A more complex PHP page undertaking minor processes</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The </a:t>
            </a:r>
            <a:r>
              <a:rPr lang="en-GB" dirty="0" err="1" smtClean="0">
                <a:solidFill>
                  <a:schemeClr val="bg2">
                    <a:lumMod val="75000"/>
                  </a:schemeClr>
                </a:solidFill>
                <a:cs typeface="Calibri Light" panose="020F0302020204030204" pitchFamily="34" charset="0"/>
              </a:rPr>
              <a:t>MoneyMatcher</a:t>
            </a:r>
            <a:r>
              <a:rPr lang="en-GB" dirty="0" smtClean="0">
                <a:solidFill>
                  <a:schemeClr val="bg2">
                    <a:lumMod val="75000"/>
                  </a:schemeClr>
                </a:solidFill>
                <a:cs typeface="Calibri Light" panose="020F0302020204030204" pitchFamily="34" charset="0"/>
              </a:rPr>
              <a:t> Decision Engine – the most complex and data-heavy element of the site	</a:t>
            </a:r>
            <a:endParaRPr lang="en-GB" dirty="0">
              <a:solidFill>
                <a:srgbClr val="0C3A5B"/>
              </a:solidFill>
              <a:cs typeface="Calibri Light" panose="020F0302020204030204" pitchFamily="34" charset="0"/>
            </a:endParaRPr>
          </a:p>
          <a:p>
            <a:pPr marL="342900" indent="-342900" algn="l">
              <a:buFont typeface="Arial" panose="020B0604020202020204" pitchFamily="34" charset="0"/>
              <a:buChar char="•"/>
            </a:pPr>
            <a:endParaRPr lang="en-GB" dirty="0">
              <a:solidFill>
                <a:schemeClr val="bg2">
                  <a:lumMod val="75000"/>
                </a:schemeClr>
              </a:solidFill>
              <a:cs typeface="Calibri Light" panose="020F0302020204030204" pitchFamily="34" charset="0"/>
            </a:endParaRPr>
          </a:p>
          <a:p>
            <a:pPr marL="342900" indent="-342900" algn="l">
              <a:buFont typeface="Arial" panose="020B0604020202020204" pitchFamily="34" charset="0"/>
              <a:buChar char="•"/>
            </a:pPr>
            <a:endParaRPr lang="en-GB" dirty="0">
              <a:solidFill>
                <a:srgbClr val="0C3A5B"/>
              </a:solidFill>
              <a:cs typeface="Calibri Light" panose="020F0302020204030204" pitchFamily="34" charset="0"/>
            </a:endParaRPr>
          </a:p>
          <a:p>
            <a:pPr marL="800100" lvl="1" indent="-342900" algn="l">
              <a:buFont typeface="Arial" panose="020B0604020202020204" pitchFamily="34" charset="0"/>
              <a:buChar char="•"/>
            </a:pPr>
            <a:endParaRPr lang="en-GB" dirty="0" smtClean="0">
              <a:solidFill>
                <a:schemeClr val="bg2">
                  <a:lumMod val="75000"/>
                </a:schemeClr>
              </a:solidFill>
              <a:cs typeface="Calibri Light" panose="020F0302020204030204" pitchFamily="34" charset="0"/>
            </a:endParaRPr>
          </a:p>
        </p:txBody>
      </p:sp>
    </p:spTree>
    <p:extLst>
      <p:ext uri="{BB962C8B-B14F-4D97-AF65-F5344CB8AC3E}">
        <p14:creationId xmlns:p14="http://schemas.microsoft.com/office/powerpoint/2010/main" val="1423377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Design </a:t>
            </a:r>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improvements (</a:t>
            </a:r>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detail – remove if unnecessary)</a:t>
            </a: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Providers</a:t>
            </a:r>
            <a:endParaRPr lang="en-GB" dirty="0">
              <a:solidFill>
                <a:srgbClr val="0C3A5B"/>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Improved and cleaned the layout for the providers landing page</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Removed duplicated “results” from provider page, which never worked properly</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Replaced this with list of products, with text associated to help boost SEO and explain the offering better</a:t>
            </a:r>
          </a:p>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Ideation and validation</a:t>
            </a:r>
            <a:endParaRPr lang="en-GB" dirty="0">
              <a:solidFill>
                <a:srgbClr val="0C3A5B"/>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Over 50 design concepts were created prior to implementing these changes</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Ongoing process of split-testing design changes to validate and continuously improve</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Concepts </a:t>
            </a:r>
            <a:r>
              <a:rPr lang="en-GB" dirty="0">
                <a:solidFill>
                  <a:schemeClr val="bg2">
                    <a:lumMod val="75000"/>
                  </a:schemeClr>
                </a:solidFill>
                <a:latin typeface="VAGRundschriftDLig" panose="00000400000000000000" pitchFamily="2" charset="0"/>
                <a:cs typeface="Calibri Light" panose="020F0302020204030204" pitchFamily="34" charset="0"/>
              </a:rPr>
              <a:t>have been created for future proposed roadmap requirements, so we know it’s future-proofed</a:t>
            </a:r>
          </a:p>
          <a:p>
            <a:pPr marL="800100" lvl="1" indent="-342900" algn="l">
              <a:buFont typeface="Arial" panose="020B0604020202020204" pitchFamily="34" charset="0"/>
              <a:buChar char="•"/>
            </a:pPr>
            <a:endParaRPr lang="en-GB" dirty="0">
              <a:solidFill>
                <a:schemeClr val="bg2">
                  <a:lumMod val="75000"/>
                </a:schemeClr>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endParaRPr lang="en-GB" dirty="0">
              <a:solidFill>
                <a:schemeClr val="bg2">
                  <a:lumMod val="75000"/>
                </a:schemeClr>
              </a:solidFill>
              <a:latin typeface="VAGRundschriftDLig" panose="00000400000000000000" pitchFamily="2" charset="0"/>
              <a:cs typeface="Calibri Light" panose="020F0302020204030204" pitchFamily="34" charset="0"/>
            </a:endParaRPr>
          </a:p>
        </p:txBody>
      </p:sp>
    </p:spTree>
    <p:extLst>
      <p:ext uri="{BB962C8B-B14F-4D97-AF65-F5344CB8AC3E}">
        <p14:creationId xmlns:p14="http://schemas.microsoft.com/office/powerpoint/2010/main" val="199139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What have we improved?</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Six critical areas</a:t>
            </a:r>
          </a:p>
          <a:p>
            <a:pPr marL="914400" lvl="1" indent="-457200" algn="l">
              <a:buFont typeface="+mj-lt"/>
              <a:buAutoNum type="arabicPeriod"/>
            </a:pPr>
            <a:r>
              <a:rPr lang="en-GB" dirty="0" smtClean="0">
                <a:solidFill>
                  <a:schemeClr val="bg2">
                    <a:lumMod val="75000"/>
                  </a:schemeClr>
                </a:solidFill>
                <a:cs typeface="Calibri Light" panose="020F0302020204030204" pitchFamily="34" charset="0"/>
              </a:rPr>
              <a:t>Visual </a:t>
            </a:r>
            <a:r>
              <a:rPr lang="en-GB" dirty="0" smtClean="0">
                <a:solidFill>
                  <a:schemeClr val="bg2">
                    <a:lumMod val="75000"/>
                  </a:schemeClr>
                </a:solidFill>
                <a:cs typeface="Calibri Light" panose="020F0302020204030204" pitchFamily="34" charset="0"/>
              </a:rPr>
              <a:t>design of areas that perform slowly</a:t>
            </a:r>
            <a:endParaRPr lang="en-GB" dirty="0" smtClean="0">
              <a:solidFill>
                <a:schemeClr val="bg2">
                  <a:lumMod val="75000"/>
                </a:schemeClr>
              </a:solidFill>
              <a:cs typeface="Calibri Light" panose="020F0302020204030204" pitchFamily="34" charset="0"/>
            </a:endParaRPr>
          </a:p>
          <a:p>
            <a:pPr marL="914400" lvl="1" indent="-457200" algn="l">
              <a:buFont typeface="+mj-lt"/>
              <a:buAutoNum type="arabicPeriod"/>
            </a:pPr>
            <a:r>
              <a:rPr lang="en-GB" dirty="0" smtClean="0">
                <a:solidFill>
                  <a:schemeClr val="bg2">
                    <a:lumMod val="75000"/>
                  </a:schemeClr>
                </a:solidFill>
                <a:cs typeface="Calibri Light" panose="020F0302020204030204" pitchFamily="34" charset="0"/>
              </a:rPr>
              <a:t>Front-end </a:t>
            </a:r>
            <a:r>
              <a:rPr lang="en-GB" dirty="0" smtClean="0">
                <a:solidFill>
                  <a:schemeClr val="bg2">
                    <a:lumMod val="75000"/>
                  </a:schemeClr>
                </a:solidFill>
                <a:cs typeface="Calibri Light" panose="020F0302020204030204" pitchFamily="34" charset="0"/>
              </a:rPr>
              <a:t>code across the entire site</a:t>
            </a:r>
            <a:endParaRPr lang="en-GB" dirty="0" smtClean="0">
              <a:solidFill>
                <a:schemeClr val="bg2">
                  <a:lumMod val="75000"/>
                </a:schemeClr>
              </a:solidFill>
              <a:cs typeface="Calibri Light" panose="020F0302020204030204" pitchFamily="34" charset="0"/>
            </a:endParaRPr>
          </a:p>
          <a:p>
            <a:pPr marL="914400" lvl="1" indent="-457200" algn="l">
              <a:buFont typeface="+mj-lt"/>
              <a:buAutoNum type="arabicPeriod"/>
            </a:pPr>
            <a:r>
              <a:rPr lang="en-GB" dirty="0" smtClean="0">
                <a:solidFill>
                  <a:schemeClr val="bg2">
                    <a:lumMod val="75000"/>
                  </a:schemeClr>
                </a:solidFill>
                <a:cs typeface="Calibri Light" panose="020F0302020204030204" pitchFamily="34" charset="0"/>
              </a:rPr>
              <a:t>Test environment</a:t>
            </a:r>
          </a:p>
          <a:p>
            <a:pPr marL="914400" lvl="1" indent="-457200" algn="l">
              <a:buFont typeface="+mj-lt"/>
              <a:buAutoNum type="arabicPeriod"/>
            </a:pPr>
            <a:r>
              <a:rPr lang="en-GB" dirty="0" smtClean="0">
                <a:solidFill>
                  <a:schemeClr val="bg2">
                    <a:lumMod val="75000"/>
                  </a:schemeClr>
                </a:solidFill>
                <a:cs typeface="Calibri Light" panose="020F0302020204030204" pitchFamily="34" charset="0"/>
              </a:rPr>
              <a:t>Back-end </a:t>
            </a:r>
            <a:r>
              <a:rPr lang="en-GB" dirty="0" smtClean="0">
                <a:solidFill>
                  <a:schemeClr val="bg2">
                    <a:lumMod val="75000"/>
                  </a:schemeClr>
                </a:solidFill>
                <a:cs typeface="Calibri Light" panose="020F0302020204030204" pitchFamily="34" charset="0"/>
              </a:rPr>
              <a:t>code across much of th</a:t>
            </a:r>
            <a:r>
              <a:rPr lang="en-GB" dirty="0" smtClean="0">
                <a:solidFill>
                  <a:schemeClr val="bg2">
                    <a:lumMod val="75000"/>
                  </a:schemeClr>
                </a:solidFill>
                <a:cs typeface="Calibri Light" panose="020F0302020204030204" pitchFamily="34" charset="0"/>
              </a:rPr>
              <a:t>e site</a:t>
            </a:r>
            <a:endParaRPr lang="en-GB" dirty="0" smtClean="0">
              <a:solidFill>
                <a:schemeClr val="bg2">
                  <a:lumMod val="75000"/>
                </a:schemeClr>
              </a:solidFill>
              <a:cs typeface="Calibri Light" panose="020F0302020204030204" pitchFamily="34" charset="0"/>
            </a:endParaRPr>
          </a:p>
          <a:p>
            <a:pPr marL="914400" lvl="1" indent="-457200" algn="l">
              <a:buFont typeface="+mj-lt"/>
              <a:buAutoNum type="arabicPeriod"/>
            </a:pPr>
            <a:r>
              <a:rPr lang="en-GB" dirty="0" smtClean="0">
                <a:solidFill>
                  <a:schemeClr val="bg2">
                    <a:lumMod val="75000"/>
                  </a:schemeClr>
                </a:solidFill>
                <a:cs typeface="Calibri Light" panose="020F0302020204030204" pitchFamily="34" charset="0"/>
              </a:rPr>
              <a:t>Decision Engine</a:t>
            </a:r>
          </a:p>
          <a:p>
            <a:pPr marL="914400" lvl="1" indent="-457200" algn="l">
              <a:buFont typeface="+mj-lt"/>
              <a:buAutoNum type="arabicPeriod"/>
            </a:pPr>
            <a:r>
              <a:rPr lang="en-GB" dirty="0" smtClean="0">
                <a:solidFill>
                  <a:schemeClr val="bg2">
                    <a:lumMod val="75000"/>
                  </a:schemeClr>
                </a:solidFill>
                <a:cs typeface="Calibri Light" panose="020F0302020204030204" pitchFamily="34" charset="0"/>
              </a:rPr>
              <a:t>Infrastructure</a:t>
            </a:r>
          </a:p>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Implemented changes to our processes</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Building performance enhancement into everything we do</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User validation (A/B and other user approval tests) for all future changes</a:t>
            </a:r>
          </a:p>
          <a:p>
            <a:pPr lvl="1" algn="l"/>
            <a:endParaRPr lang="en-GB" dirty="0">
              <a:solidFill>
                <a:schemeClr val="bg2">
                  <a:lumMod val="75000"/>
                </a:schemeClr>
              </a:solidFill>
              <a:cs typeface="Calibri Light" panose="020F0302020204030204" pitchFamily="34" charset="0"/>
            </a:endParaRPr>
          </a:p>
          <a:p>
            <a:pPr marL="342900" indent="-342900" algn="l">
              <a:buFont typeface="Arial" panose="020B0604020202020204" pitchFamily="34" charset="0"/>
              <a:buChar char="•"/>
            </a:pPr>
            <a:endParaRPr lang="en-GB" dirty="0">
              <a:solidFill>
                <a:srgbClr val="0C3A5B"/>
              </a:solidFill>
              <a:cs typeface="Calibri Light" panose="020F0302020204030204" pitchFamily="34" charset="0"/>
            </a:endParaRPr>
          </a:p>
        </p:txBody>
      </p:sp>
    </p:spTree>
    <p:extLst>
      <p:ext uri="{BB962C8B-B14F-4D97-AF65-F5344CB8AC3E}">
        <p14:creationId xmlns:p14="http://schemas.microsoft.com/office/powerpoint/2010/main" val="3833412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1: Design </a:t>
            </a:r>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improvements</a:t>
            </a: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Most design changes are driven by function</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New features introduced during the performance improvements work (around Credit Card tables)</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Changes to Credit Card tables made other changes necessary </a:t>
            </a:r>
            <a:r>
              <a:rPr lang="en-GB" dirty="0" smtClean="0">
                <a:solidFill>
                  <a:schemeClr val="bg2">
                    <a:lumMod val="75000"/>
                  </a:schemeClr>
                </a:solidFill>
                <a:cs typeface="Calibri Light" panose="020F0302020204030204" pitchFamily="34" charset="0"/>
              </a:rPr>
              <a:t>(e.g. Provider </a:t>
            </a:r>
            <a:r>
              <a:rPr lang="en-GB" dirty="0" smtClean="0">
                <a:solidFill>
                  <a:schemeClr val="bg2">
                    <a:lumMod val="75000"/>
                  </a:schemeClr>
                </a:solidFill>
                <a:cs typeface="Calibri Light" panose="020F0302020204030204" pitchFamily="34" charset="0"/>
              </a:rPr>
              <a:t>Profiles)</a:t>
            </a:r>
          </a:p>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Some changes are related to performance</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Improving rendering speed by delivering the same information in more efficient ways</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Creating re-usable components that allow better caching of CSS and HTML</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Plus significant changes to meet </a:t>
            </a:r>
            <a:r>
              <a:rPr lang="en-GB" dirty="0">
                <a:solidFill>
                  <a:schemeClr val="bg2">
                    <a:lumMod val="75000"/>
                  </a:schemeClr>
                </a:solidFill>
                <a:latin typeface="VAGRundschriftDLig" panose="00000400000000000000" pitchFamily="2" charset="0"/>
                <a:cs typeface="Calibri Light" panose="020F0302020204030204" pitchFamily="34" charset="0"/>
              </a:rPr>
              <a:t>roadmap requirements </a:t>
            </a:r>
            <a:r>
              <a:rPr lang="en-GB" dirty="0" smtClean="0">
                <a:solidFill>
                  <a:schemeClr val="bg2">
                    <a:lumMod val="75000"/>
                  </a:schemeClr>
                </a:solidFill>
                <a:latin typeface="VAGRundschriftDLig" panose="00000400000000000000" pitchFamily="2" charset="0"/>
                <a:cs typeface="Calibri Light" panose="020F0302020204030204" pitchFamily="34" charset="0"/>
              </a:rPr>
              <a:t>for future table features</a:t>
            </a:r>
            <a:endParaRPr lang="en-GB" dirty="0" smtClean="0">
              <a:solidFill>
                <a:srgbClr val="0C3A5B"/>
              </a:solidFill>
              <a:cs typeface="Calibri Light" panose="020F0302020204030204" pitchFamily="34" charset="0"/>
            </a:endParaRPr>
          </a:p>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Major elements updated</a:t>
            </a:r>
            <a:endParaRPr lang="en-GB" dirty="0">
              <a:solidFill>
                <a:srgbClr val="0C3A5B"/>
              </a:solidFill>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Money Matcher </a:t>
            </a:r>
            <a:r>
              <a:rPr lang="en-GB" dirty="0" smtClean="0">
                <a:solidFill>
                  <a:schemeClr val="bg2">
                    <a:lumMod val="75000"/>
                  </a:schemeClr>
                </a:solidFill>
                <a:latin typeface="VAGRundschriftDLig" panose="00000400000000000000" pitchFamily="2" charset="0"/>
                <a:cs typeface="Calibri Light" panose="020F0302020204030204" pitchFamily="34" charset="0"/>
              </a:rPr>
              <a:t>forms – faster, easier to use, optimised for mobile</a:t>
            </a:r>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Results </a:t>
            </a:r>
            <a:r>
              <a:rPr lang="en-GB" dirty="0" smtClean="0">
                <a:solidFill>
                  <a:schemeClr val="bg2">
                    <a:lumMod val="75000"/>
                  </a:schemeClr>
                </a:solidFill>
                <a:latin typeface="VAGRundschriftDLig" panose="00000400000000000000" pitchFamily="2" charset="0"/>
                <a:cs typeface="Calibri Light" panose="020F0302020204030204" pitchFamily="34" charset="0"/>
              </a:rPr>
              <a:t>pages -  tables optimised for mobile and lazy-loading, new filtering </a:t>
            </a:r>
            <a:r>
              <a:rPr lang="en-GB" dirty="0" smtClean="0">
                <a:solidFill>
                  <a:schemeClr val="bg2">
                    <a:lumMod val="75000"/>
                  </a:schemeClr>
                </a:solidFill>
                <a:latin typeface="VAGRundschriftDLig" panose="00000400000000000000" pitchFamily="2" charset="0"/>
                <a:cs typeface="Calibri Light" panose="020F0302020204030204" pitchFamily="34" charset="0"/>
              </a:rPr>
              <a:t>and data/page loading</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Navigation – optimised for speed and mobile</a:t>
            </a:r>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Category landing </a:t>
            </a:r>
            <a:r>
              <a:rPr lang="en-GB" dirty="0" smtClean="0">
                <a:solidFill>
                  <a:schemeClr val="bg2">
                    <a:lumMod val="75000"/>
                  </a:schemeClr>
                </a:solidFill>
                <a:latin typeface="VAGRundschriftDLig" panose="00000400000000000000" pitchFamily="2" charset="0"/>
                <a:cs typeface="Calibri Light" panose="020F0302020204030204" pitchFamily="34" charset="0"/>
              </a:rPr>
              <a:t>pages – optimised for mobile and SEO</a:t>
            </a:r>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Provider </a:t>
            </a:r>
            <a:r>
              <a:rPr lang="en-GB" dirty="0" smtClean="0">
                <a:solidFill>
                  <a:schemeClr val="bg2">
                    <a:lumMod val="75000"/>
                  </a:schemeClr>
                </a:solidFill>
                <a:latin typeface="VAGRundschriftDLig" panose="00000400000000000000" pitchFamily="2" charset="0"/>
                <a:cs typeface="Calibri Light" panose="020F0302020204030204" pitchFamily="34" charset="0"/>
              </a:rPr>
              <a:t>pages – optimised for mobile, removed unworkable product tables</a:t>
            </a:r>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p:txBody>
      </p:sp>
    </p:spTree>
    <p:extLst>
      <p:ext uri="{BB962C8B-B14F-4D97-AF65-F5344CB8AC3E}">
        <p14:creationId xmlns:p14="http://schemas.microsoft.com/office/powerpoint/2010/main" val="4227860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2: Front-end code improvements</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Built for mobile</a:t>
            </a:r>
            <a:endParaRPr lang="en-GB" dirty="0">
              <a:solidFill>
                <a:srgbClr val="0C3A5B"/>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a:solidFill>
                  <a:schemeClr val="bg2">
                    <a:lumMod val="75000"/>
                  </a:schemeClr>
                </a:solidFill>
                <a:latin typeface="VAGRundschriftDLig" panose="00000400000000000000" pitchFamily="2" charset="0"/>
                <a:cs typeface="Calibri Light" panose="020F0302020204030204" pitchFamily="34" charset="0"/>
              </a:rPr>
              <a:t>82% of our visitors use mobile, so the new site design is “mobile first</a:t>
            </a:r>
            <a:r>
              <a:rPr lang="en-GB" dirty="0" smtClean="0">
                <a:solidFill>
                  <a:schemeClr val="bg2">
                    <a:lumMod val="75000"/>
                  </a:schemeClr>
                </a:solidFill>
                <a:latin typeface="VAGRundschriftDLig" panose="00000400000000000000" pitchFamily="2" charset="0"/>
                <a:cs typeface="Calibri Light" panose="020F0302020204030204" pitchFamily="34" charset="0"/>
              </a:rPr>
              <a:t>”</a:t>
            </a:r>
          </a:p>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Re-written the entire front-end code</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Developed </a:t>
            </a:r>
            <a:r>
              <a:rPr lang="en-GB" dirty="0">
                <a:solidFill>
                  <a:schemeClr val="bg2">
                    <a:lumMod val="75000"/>
                  </a:schemeClr>
                </a:solidFill>
                <a:latin typeface="VAGRundschriftDLig" panose="00000400000000000000" pitchFamily="2" charset="0"/>
                <a:cs typeface="Calibri Light" panose="020F0302020204030204" pitchFamily="34" charset="0"/>
              </a:rPr>
              <a:t>our own </a:t>
            </a:r>
            <a:r>
              <a:rPr lang="en-GB" dirty="0" smtClean="0">
                <a:solidFill>
                  <a:schemeClr val="bg2">
                    <a:lumMod val="75000"/>
                  </a:schemeClr>
                </a:solidFill>
                <a:latin typeface="VAGRundschriftDLig" panose="00000400000000000000" pitchFamily="2" charset="0"/>
                <a:cs typeface="Calibri Light" panose="020F0302020204030204" pitchFamily="34" charset="0"/>
              </a:rPr>
              <a:t>HTML/CSS </a:t>
            </a:r>
            <a:r>
              <a:rPr lang="en-GB" dirty="0">
                <a:solidFill>
                  <a:schemeClr val="bg2">
                    <a:lumMod val="75000"/>
                  </a:schemeClr>
                </a:solidFill>
                <a:latin typeface="VAGRundschriftDLig" panose="00000400000000000000" pitchFamily="2" charset="0"/>
                <a:cs typeface="Calibri Light" panose="020F0302020204030204" pitchFamily="34" charset="0"/>
              </a:rPr>
              <a:t>framework </a:t>
            </a:r>
            <a:r>
              <a:rPr lang="en-GB" dirty="0" smtClean="0">
                <a:solidFill>
                  <a:schemeClr val="bg2">
                    <a:lumMod val="75000"/>
                  </a:schemeClr>
                </a:solidFill>
                <a:latin typeface="VAGRundschriftDLig" panose="00000400000000000000" pitchFamily="2" charset="0"/>
                <a:cs typeface="Calibri Light" panose="020F0302020204030204" pitchFamily="34" charset="0"/>
              </a:rPr>
              <a:t>which </a:t>
            </a:r>
            <a:r>
              <a:rPr lang="en-GB" dirty="0">
                <a:solidFill>
                  <a:schemeClr val="bg2">
                    <a:lumMod val="75000"/>
                  </a:schemeClr>
                </a:solidFill>
                <a:latin typeface="VAGRundschriftDLig" panose="00000400000000000000" pitchFamily="2" charset="0"/>
                <a:cs typeface="Calibri Light" panose="020F0302020204030204" pitchFamily="34" charset="0"/>
              </a:rPr>
              <a:t>renders much faster than the old one</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Reduced core CSS </a:t>
            </a:r>
            <a:r>
              <a:rPr lang="en-GB" dirty="0">
                <a:solidFill>
                  <a:schemeClr val="bg2">
                    <a:lumMod val="75000"/>
                  </a:schemeClr>
                </a:solidFill>
                <a:latin typeface="VAGRundschriftDLig" panose="00000400000000000000" pitchFamily="2" charset="0"/>
                <a:cs typeface="Calibri Light" panose="020F0302020204030204" pitchFamily="34" charset="0"/>
              </a:rPr>
              <a:t>from around 280k to around </a:t>
            </a:r>
            <a:r>
              <a:rPr lang="en-GB" dirty="0" smtClean="0">
                <a:solidFill>
                  <a:schemeClr val="bg2">
                    <a:lumMod val="75000"/>
                  </a:schemeClr>
                </a:solidFill>
                <a:latin typeface="VAGRundschriftDLig" panose="00000400000000000000" pitchFamily="2" charset="0"/>
                <a:cs typeface="Calibri Light" panose="020F0302020204030204" pitchFamily="34" charset="0"/>
              </a:rPr>
              <a:t>50k</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Asynchronous loading – renders important content ASAP so user can interact before page is complete </a:t>
            </a:r>
          </a:p>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Changed the way JavaScript is loaded into pages</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Introduced </a:t>
            </a:r>
            <a:r>
              <a:rPr lang="en-GB" dirty="0">
                <a:solidFill>
                  <a:schemeClr val="bg2">
                    <a:lumMod val="75000"/>
                  </a:schemeClr>
                </a:solidFill>
                <a:latin typeface="VAGRundschriftDLig" panose="00000400000000000000" pitchFamily="2" charset="0"/>
                <a:cs typeface="Calibri Light" panose="020F0302020204030204" pitchFamily="34" charset="0"/>
              </a:rPr>
              <a:t>more efficiency into the JS, and how it’s used</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Reduced </a:t>
            </a:r>
            <a:r>
              <a:rPr lang="en-GB" dirty="0">
                <a:solidFill>
                  <a:schemeClr val="bg2">
                    <a:lumMod val="75000"/>
                  </a:schemeClr>
                </a:solidFill>
                <a:latin typeface="VAGRundschriftDLig" panose="00000400000000000000" pitchFamily="2" charset="0"/>
                <a:cs typeface="Calibri Light" panose="020F0302020204030204" pitchFamily="34" charset="0"/>
              </a:rPr>
              <a:t>“presentation” JS (used to control things like modals and menus) from </a:t>
            </a:r>
            <a:r>
              <a:rPr lang="en-GB" dirty="0" smtClean="0">
                <a:solidFill>
                  <a:schemeClr val="bg2">
                    <a:lumMod val="75000"/>
                  </a:schemeClr>
                </a:solidFill>
                <a:latin typeface="VAGRundschriftDLig" panose="00000400000000000000" pitchFamily="2" charset="0"/>
                <a:cs typeface="Calibri Light" panose="020F0302020204030204" pitchFamily="34" charset="0"/>
              </a:rPr>
              <a:t>73k </a:t>
            </a:r>
            <a:r>
              <a:rPr lang="en-GB" dirty="0">
                <a:solidFill>
                  <a:schemeClr val="bg2">
                    <a:lumMod val="75000"/>
                  </a:schemeClr>
                </a:solidFill>
                <a:latin typeface="VAGRundschriftDLig" panose="00000400000000000000" pitchFamily="2" charset="0"/>
                <a:cs typeface="Calibri Light" panose="020F0302020204030204" pitchFamily="34" charset="0"/>
              </a:rPr>
              <a:t>to </a:t>
            </a:r>
            <a:r>
              <a:rPr lang="en-GB" dirty="0" smtClean="0">
                <a:solidFill>
                  <a:schemeClr val="bg2">
                    <a:lumMod val="75000"/>
                  </a:schemeClr>
                </a:solidFill>
                <a:latin typeface="VAGRundschriftDLig" panose="00000400000000000000" pitchFamily="2" charset="0"/>
                <a:cs typeface="Calibri Light" panose="020F0302020204030204" pitchFamily="34" charset="0"/>
              </a:rPr>
              <a:t>7k</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Removed legacy </a:t>
            </a:r>
            <a:r>
              <a:rPr lang="en-GB" dirty="0" smtClean="0">
                <a:solidFill>
                  <a:schemeClr val="bg2">
                    <a:lumMod val="75000"/>
                  </a:schemeClr>
                </a:solidFill>
                <a:latin typeface="VAGRundschriftDLig" panose="00000400000000000000" pitchFamily="2" charset="0"/>
                <a:cs typeface="Calibri Light" panose="020F0302020204030204" pitchFamily="34" charset="0"/>
              </a:rPr>
              <a:t>JS (ongoing work)</a:t>
            </a:r>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p:txBody>
      </p:sp>
    </p:spTree>
    <p:extLst>
      <p:ext uri="{BB962C8B-B14F-4D97-AF65-F5344CB8AC3E}">
        <p14:creationId xmlns:p14="http://schemas.microsoft.com/office/powerpoint/2010/main" val="65114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3: Test environment improvements</a:t>
            </a:r>
            <a:endPar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endParaRP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Automated testing</a:t>
            </a:r>
            <a:endParaRPr lang="en-GB" dirty="0">
              <a:solidFill>
                <a:srgbClr val="0C3A5B"/>
              </a:solidFill>
              <a:latin typeface="VAGRundschriftDLig" panose="00000400000000000000" pitchFamily="2" charset="0"/>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Testing scripts to automatically re-test the site as we proceed, reducing manual testing time and improving accuracy</a:t>
            </a:r>
          </a:p>
          <a:p>
            <a:pPr marL="342900" indent="-342900" algn="l">
              <a:buFont typeface="Arial" panose="020B0604020202020204" pitchFamily="34" charset="0"/>
              <a:buChar char="•"/>
            </a:pPr>
            <a:r>
              <a:rPr lang="en-GB" dirty="0" smtClean="0">
                <a:solidFill>
                  <a:srgbClr val="0C3A5B"/>
                </a:solidFill>
                <a:latin typeface="VAGRundschriftDLig" panose="00000400000000000000" pitchFamily="2" charset="0"/>
                <a:cs typeface="Calibri Light" panose="020F0302020204030204" pitchFamily="34" charset="0"/>
              </a:rPr>
              <a:t>Test wrapper</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Written a “wrapper” that controls alternative versions of pages, so we can manage how they’re split-tested, and gain better insights into the best-performing variation(s) without users seeing “?v2” or similar</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Planning further integrations with AdWords and Google Experiment, so we can manage A/B/n and split-tests more effectively</a:t>
            </a:r>
          </a:p>
          <a:p>
            <a:pPr marL="800100" lvl="1" indent="-342900" algn="l">
              <a:buFont typeface="Arial" panose="020B0604020202020204" pitchFamily="34" charset="0"/>
              <a:buChar char="•"/>
            </a:pPr>
            <a:r>
              <a:rPr lang="en-GB" dirty="0" smtClean="0">
                <a:solidFill>
                  <a:schemeClr val="bg2">
                    <a:lumMod val="75000"/>
                  </a:schemeClr>
                </a:solidFill>
                <a:latin typeface="VAGRundschriftDLig" panose="00000400000000000000" pitchFamily="2" charset="0"/>
                <a:cs typeface="Calibri Light" panose="020F0302020204030204" pitchFamily="34" charset="0"/>
              </a:rPr>
              <a:t>Planned an ongoing process of </a:t>
            </a:r>
            <a:r>
              <a:rPr lang="en-GB" dirty="0" smtClean="0">
                <a:solidFill>
                  <a:schemeClr val="bg2">
                    <a:lumMod val="75000"/>
                  </a:schemeClr>
                </a:solidFill>
                <a:latin typeface="+mj-lt"/>
                <a:cs typeface="Calibri Light" panose="020F0302020204030204" pitchFamily="34" charset="0"/>
              </a:rPr>
              <a:t>Split tests </a:t>
            </a:r>
            <a:r>
              <a:rPr lang="en-GB" dirty="0" smtClean="0">
                <a:solidFill>
                  <a:schemeClr val="bg2">
                    <a:lumMod val="75000"/>
                  </a:schemeClr>
                </a:solidFill>
                <a:latin typeface="VAGRundschriftDLig" panose="00000400000000000000" pitchFamily="2" charset="0"/>
                <a:cs typeface="Calibri Light" panose="020F0302020204030204" pitchFamily="34" charset="0"/>
              </a:rPr>
              <a:t>(to assess which </a:t>
            </a:r>
            <a:r>
              <a:rPr lang="en-GB" dirty="0" smtClean="0">
                <a:solidFill>
                  <a:schemeClr val="bg2">
                    <a:lumMod val="75000"/>
                  </a:schemeClr>
                </a:solidFill>
                <a:latin typeface="VAGRundschriftDLig" panose="00000400000000000000" pitchFamily="2" charset="0"/>
                <a:cs typeface="Calibri Light" panose="020F0302020204030204" pitchFamily="34" charset="0"/>
              </a:rPr>
              <a:t>overall design </a:t>
            </a:r>
            <a:r>
              <a:rPr lang="en-GB" dirty="0" smtClean="0">
                <a:solidFill>
                  <a:schemeClr val="bg2">
                    <a:lumMod val="75000"/>
                  </a:schemeClr>
                </a:solidFill>
                <a:latin typeface="VAGRundschriftDLig" panose="00000400000000000000" pitchFamily="2" charset="0"/>
                <a:cs typeface="Calibri Light" panose="020F0302020204030204" pitchFamily="34" charset="0"/>
              </a:rPr>
              <a:t>users </a:t>
            </a:r>
            <a:r>
              <a:rPr lang="en-GB" dirty="0" smtClean="0">
                <a:solidFill>
                  <a:schemeClr val="bg2">
                    <a:lumMod val="75000"/>
                  </a:schemeClr>
                </a:solidFill>
                <a:latin typeface="VAGRundschriftDLig" panose="00000400000000000000" pitchFamily="2" charset="0"/>
                <a:cs typeface="Calibri Light" panose="020F0302020204030204" pitchFamily="34" charset="0"/>
              </a:rPr>
              <a:t>prefer) </a:t>
            </a:r>
            <a:r>
              <a:rPr lang="en-GB" dirty="0" smtClean="0">
                <a:solidFill>
                  <a:schemeClr val="bg2">
                    <a:lumMod val="75000"/>
                  </a:schemeClr>
                </a:solidFill>
                <a:latin typeface="VAGRundschriftDLig" panose="00000400000000000000" pitchFamily="2" charset="0"/>
                <a:cs typeface="Calibri Light" panose="020F0302020204030204" pitchFamily="34" charset="0"/>
              </a:rPr>
              <a:t>and </a:t>
            </a:r>
            <a:r>
              <a:rPr lang="en-GB" dirty="0" smtClean="0">
                <a:solidFill>
                  <a:schemeClr val="bg2">
                    <a:lumMod val="75000"/>
                  </a:schemeClr>
                </a:solidFill>
                <a:latin typeface="VAGRundschriftD" panose="00000500000000000000" pitchFamily="2" charset="0"/>
                <a:cs typeface="Calibri Light" panose="020F0302020204030204" pitchFamily="34" charset="0"/>
              </a:rPr>
              <a:t>A/B/n tests</a:t>
            </a:r>
            <a:r>
              <a:rPr lang="en-GB" dirty="0" smtClean="0">
                <a:solidFill>
                  <a:schemeClr val="bg2">
                    <a:lumMod val="75000"/>
                  </a:schemeClr>
                </a:solidFill>
                <a:latin typeface="VAGRundschriftDLig" panose="00000400000000000000" pitchFamily="2" charset="0"/>
                <a:cs typeface="Calibri Light" panose="020F0302020204030204" pitchFamily="34" charset="0"/>
              </a:rPr>
              <a:t> </a:t>
            </a:r>
            <a:r>
              <a:rPr lang="en-GB" dirty="0" smtClean="0">
                <a:solidFill>
                  <a:schemeClr val="bg2">
                    <a:lumMod val="75000"/>
                  </a:schemeClr>
                </a:solidFill>
                <a:latin typeface="VAGRundschriftDLig" panose="00000400000000000000" pitchFamily="2" charset="0"/>
                <a:cs typeface="Calibri Light" panose="020F0302020204030204" pitchFamily="34" charset="0"/>
              </a:rPr>
              <a:t>(to test individual components within a page)</a:t>
            </a:r>
            <a:endParaRPr lang="en-GB" dirty="0" smtClean="0">
              <a:solidFill>
                <a:schemeClr val="bg2">
                  <a:lumMod val="75000"/>
                </a:schemeClr>
              </a:solidFill>
              <a:latin typeface="VAGRundschriftDLig" panose="00000400000000000000" pitchFamily="2" charset="0"/>
              <a:cs typeface="Calibri Light" panose="020F0302020204030204" pitchFamily="34" charset="0"/>
            </a:endParaRPr>
          </a:p>
        </p:txBody>
      </p:sp>
    </p:spTree>
    <p:extLst>
      <p:ext uri="{BB962C8B-B14F-4D97-AF65-F5344CB8AC3E}">
        <p14:creationId xmlns:p14="http://schemas.microsoft.com/office/powerpoint/2010/main" val="4008908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60" y="1139386"/>
            <a:ext cx="11277600" cy="647852"/>
          </a:xfrm>
        </p:spPr>
        <p:txBody>
          <a:bodyPr>
            <a:normAutofit/>
          </a:bodyPr>
          <a:lstStyle/>
          <a:p>
            <a:pPr algn="l"/>
            <a:r>
              <a:rPr lang="en-GB" sz="3200" dirty="0" smtClean="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4: </a:t>
            </a:r>
            <a:r>
              <a:rPr lang="en-GB" sz="3200" dirty="0">
                <a:solidFill>
                  <a:srgbClr val="983B8E"/>
                </a:solidFill>
                <a:latin typeface="VAGRundschriftDLig" panose="00000400000000000000" pitchFamily="2" charset="0"/>
                <a:ea typeface="Roboto Thin" panose="02000000000000000000" pitchFamily="2" charset="0"/>
                <a:cs typeface="Calibri Light" panose="020F0302020204030204" pitchFamily="34" charset="0"/>
              </a:rPr>
              <a:t>Back-end improvements</a:t>
            </a:r>
          </a:p>
        </p:txBody>
      </p:sp>
      <p:sp>
        <p:nvSpPr>
          <p:cNvPr id="8" name="Content Placeholder 7"/>
          <p:cNvSpPr txBox="1">
            <a:spLocks/>
          </p:cNvSpPr>
          <p:nvPr/>
        </p:nvSpPr>
        <p:spPr>
          <a:xfrm>
            <a:off x="535460" y="2211724"/>
            <a:ext cx="11277600" cy="4510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dirty="0">
                <a:solidFill>
                  <a:srgbClr val="0C3A5B"/>
                </a:solidFill>
                <a:cs typeface="Calibri Light" panose="020F0302020204030204" pitchFamily="34" charset="0"/>
              </a:rPr>
              <a:t>Re-engineered the way data is loaded into pages</a:t>
            </a:r>
          </a:p>
          <a:p>
            <a:pPr marL="800100" lvl="1" indent="-342900" algn="l">
              <a:buFont typeface="Arial" panose="020B0604020202020204" pitchFamily="34" charset="0"/>
              <a:buChar char="•"/>
            </a:pPr>
            <a:r>
              <a:rPr lang="en-GB" dirty="0">
                <a:solidFill>
                  <a:schemeClr val="bg2">
                    <a:lumMod val="75000"/>
                  </a:schemeClr>
                </a:solidFill>
                <a:cs typeface="Calibri Light" panose="020F0302020204030204" pitchFamily="34" charset="0"/>
              </a:rPr>
              <a:t>More of the calculations are now done </a:t>
            </a:r>
            <a:r>
              <a:rPr lang="en-GB" dirty="0" smtClean="0">
                <a:solidFill>
                  <a:schemeClr val="bg2">
                    <a:lumMod val="75000"/>
                  </a:schemeClr>
                </a:solidFill>
                <a:cs typeface="Calibri Light" panose="020F0302020204030204" pitchFamily="34" charset="0"/>
              </a:rPr>
              <a:t>on </a:t>
            </a:r>
            <a:r>
              <a:rPr lang="en-GB" dirty="0">
                <a:solidFill>
                  <a:schemeClr val="bg2">
                    <a:lumMod val="75000"/>
                  </a:schemeClr>
                </a:solidFill>
                <a:cs typeface="Calibri Light" panose="020F0302020204030204" pitchFamily="34" charset="0"/>
              </a:rPr>
              <a:t>the </a:t>
            </a:r>
            <a:r>
              <a:rPr lang="en-GB" dirty="0" smtClean="0">
                <a:solidFill>
                  <a:schemeClr val="bg2">
                    <a:lumMod val="75000"/>
                  </a:schemeClr>
                </a:solidFill>
                <a:cs typeface="Calibri Light" panose="020F0302020204030204" pitchFamily="34" charset="0"/>
              </a:rPr>
              <a:t>server (fast), </a:t>
            </a:r>
            <a:r>
              <a:rPr lang="en-GB" dirty="0">
                <a:solidFill>
                  <a:schemeClr val="bg2">
                    <a:lumMod val="75000"/>
                  </a:schemeClr>
                </a:solidFill>
                <a:cs typeface="Calibri Light" panose="020F0302020204030204" pitchFamily="34" charset="0"/>
              </a:rPr>
              <a:t>rather than the users’ </a:t>
            </a:r>
            <a:r>
              <a:rPr lang="en-GB" dirty="0" smtClean="0">
                <a:solidFill>
                  <a:schemeClr val="bg2">
                    <a:lumMod val="75000"/>
                  </a:schemeClr>
                </a:solidFill>
                <a:cs typeface="Calibri Light" panose="020F0302020204030204" pitchFamily="34" charset="0"/>
              </a:rPr>
              <a:t>computer (slow)</a:t>
            </a:r>
            <a:endParaRPr lang="en-GB" dirty="0">
              <a:solidFill>
                <a:schemeClr val="bg2">
                  <a:lumMod val="75000"/>
                </a:schemeClr>
              </a:solidFill>
              <a:cs typeface="Calibri Light" panose="020F0302020204030204" pitchFamily="34" charset="0"/>
            </a:endParaRP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Reduced the amount of data loaded, by eliminating duplication and unused legacy data</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Example: the “More </a:t>
            </a:r>
            <a:r>
              <a:rPr lang="en-GB" dirty="0" smtClean="0">
                <a:solidFill>
                  <a:schemeClr val="bg2">
                    <a:lumMod val="75000"/>
                  </a:schemeClr>
                </a:solidFill>
                <a:cs typeface="Calibri Light" panose="020F0302020204030204" pitchFamily="34" charset="0"/>
              </a:rPr>
              <a:t>info” data is only loaded when the user requests it, saving a lot of load-time</a:t>
            </a:r>
          </a:p>
          <a:p>
            <a:pPr marL="342900" indent="-342900" algn="l">
              <a:buFont typeface="Arial" panose="020B0604020202020204" pitchFamily="34" charset="0"/>
              <a:buChar char="•"/>
            </a:pPr>
            <a:r>
              <a:rPr lang="en-GB" dirty="0" smtClean="0">
                <a:solidFill>
                  <a:srgbClr val="0C3A5B"/>
                </a:solidFill>
                <a:cs typeface="Calibri Light" panose="020F0302020204030204" pitchFamily="34" charset="0"/>
              </a:rPr>
              <a:t>Lazy-loading</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Only 5 results </a:t>
            </a:r>
            <a:r>
              <a:rPr lang="en-GB" dirty="0">
                <a:solidFill>
                  <a:schemeClr val="bg2">
                    <a:lumMod val="75000"/>
                  </a:schemeClr>
                </a:solidFill>
                <a:cs typeface="Calibri Light" panose="020F0302020204030204" pitchFamily="34" charset="0"/>
              </a:rPr>
              <a:t>are loaded when the page </a:t>
            </a:r>
            <a:r>
              <a:rPr lang="en-GB" dirty="0" smtClean="0">
                <a:solidFill>
                  <a:schemeClr val="bg2">
                    <a:lumMod val="75000"/>
                  </a:schemeClr>
                </a:solidFill>
                <a:cs typeface="Calibri Light" panose="020F0302020204030204" pitchFamily="34" charset="0"/>
              </a:rPr>
              <a:t>opens, so the page renders faster on first-load</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More </a:t>
            </a:r>
            <a:r>
              <a:rPr lang="en-GB" dirty="0">
                <a:solidFill>
                  <a:schemeClr val="bg2">
                    <a:lumMod val="75000"/>
                  </a:schemeClr>
                </a:solidFill>
                <a:cs typeface="Calibri Light" panose="020F0302020204030204" pitchFamily="34" charset="0"/>
              </a:rPr>
              <a:t>results load automatically as the user </a:t>
            </a:r>
            <a:r>
              <a:rPr lang="en-GB" dirty="0" smtClean="0">
                <a:solidFill>
                  <a:schemeClr val="bg2">
                    <a:lumMod val="75000"/>
                  </a:schemeClr>
                </a:solidFill>
                <a:cs typeface="Calibri Light" panose="020F0302020204030204" pitchFamily="34" charset="0"/>
              </a:rPr>
              <a:t>scrolls</a:t>
            </a:r>
          </a:p>
          <a:p>
            <a:pPr marL="800100" lvl="1" indent="-342900" algn="l">
              <a:buFont typeface="Arial" panose="020B0604020202020204" pitchFamily="34" charset="0"/>
              <a:buChar char="•"/>
            </a:pPr>
            <a:r>
              <a:rPr lang="en-GB" dirty="0" smtClean="0">
                <a:solidFill>
                  <a:schemeClr val="bg2">
                    <a:lumMod val="75000"/>
                  </a:schemeClr>
                </a:solidFill>
                <a:cs typeface="Calibri Light" panose="020F0302020204030204" pitchFamily="34" charset="0"/>
              </a:rPr>
              <a:t>Results begin loading before the user scrolls to them, so they’re “ready” before needed</a:t>
            </a:r>
            <a:endParaRPr lang="en-GB" dirty="0">
              <a:solidFill>
                <a:schemeClr val="bg2">
                  <a:lumMod val="75000"/>
                </a:schemeClr>
              </a:solidFill>
              <a:cs typeface="Calibri Light" panose="020F0302020204030204" pitchFamily="34" charset="0"/>
            </a:endParaRPr>
          </a:p>
          <a:p>
            <a:pPr marL="342900" indent="-342900" algn="l">
              <a:buFont typeface="Arial" panose="020B0604020202020204" pitchFamily="34" charset="0"/>
              <a:buChar char="•"/>
            </a:pPr>
            <a:endParaRPr lang="en-GB" dirty="0" smtClean="0">
              <a:solidFill>
                <a:srgbClr val="0C3A5B"/>
              </a:solidFill>
              <a:cs typeface="Calibri Light" panose="020F0302020204030204" pitchFamily="34" charset="0"/>
            </a:endParaRPr>
          </a:p>
        </p:txBody>
      </p:sp>
    </p:spTree>
    <p:extLst>
      <p:ext uri="{BB962C8B-B14F-4D97-AF65-F5344CB8AC3E}">
        <p14:creationId xmlns:p14="http://schemas.microsoft.com/office/powerpoint/2010/main" val="299623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Moneyguru">
  <a:themeElements>
    <a:clrScheme name="Moneyguru">
      <a:dk1>
        <a:srgbClr val="0C3A5B"/>
      </a:dk1>
      <a:lt1>
        <a:sysClr val="window" lastClr="FFFFFF"/>
      </a:lt1>
      <a:dk2>
        <a:srgbClr val="D1D1D1"/>
      </a:dk2>
      <a:lt2>
        <a:srgbClr val="9D9D9D"/>
      </a:lt2>
      <a:accent1>
        <a:srgbClr val="FAA623"/>
      </a:accent1>
      <a:accent2>
        <a:srgbClr val="ED7D31"/>
      </a:accent2>
      <a:accent3>
        <a:srgbClr val="0C3A5B"/>
      </a:accent3>
      <a:accent4>
        <a:srgbClr val="FFC000"/>
      </a:accent4>
      <a:accent5>
        <a:srgbClr val="0C3A5B"/>
      </a:accent5>
      <a:accent6>
        <a:srgbClr val="70AD47"/>
      </a:accent6>
      <a:hlink>
        <a:srgbClr val="983B8E"/>
      </a:hlink>
      <a:folHlink>
        <a:srgbClr val="954F72"/>
      </a:folHlink>
    </a:clrScheme>
    <a:fontScheme name="Moneyguru">
      <a:majorFont>
        <a:latin typeface="VAGRundschriftD"/>
        <a:ea typeface=""/>
        <a:cs typeface=""/>
      </a:majorFont>
      <a:minorFont>
        <a:latin typeface="VAGRundschriftDLi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eyguru" id="{4F0EF259-4DA7-44C0-A514-818B00C50203}" vid="{C1B7EC52-AAA7-40C8-BA6C-09572F1DE0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9141</TotalTime>
  <Words>2310</Words>
  <Application>Microsoft Office PowerPoint</Application>
  <PresentationFormat>Widescreen</PresentationFormat>
  <Paragraphs>442</Paragraphs>
  <Slides>40</Slides>
  <Notes>0</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Calibri</vt:lpstr>
      <vt:lpstr>Arial</vt:lpstr>
      <vt:lpstr>Calibri Light</vt:lpstr>
      <vt:lpstr>VAGRundschriftD</vt:lpstr>
      <vt:lpstr>Open Sans</vt:lpstr>
      <vt:lpstr>VAGRundschriftDLig</vt:lpstr>
      <vt:lpstr>Roboto Thin</vt:lpstr>
      <vt:lpstr>Moneyguru</vt:lpstr>
      <vt:lpstr>Money Guru speed comparisons</vt:lpstr>
      <vt:lpstr>Why did we do this work?</vt:lpstr>
      <vt:lpstr>What’s being measured?</vt:lpstr>
      <vt:lpstr>How do we test infrastructure?</vt:lpstr>
      <vt:lpstr>What have we improved?</vt:lpstr>
      <vt:lpstr>1: Design improvements</vt:lpstr>
      <vt:lpstr>2: Front-end code improvements</vt:lpstr>
      <vt:lpstr>3: Test environment improvements</vt:lpstr>
      <vt:lpstr>4: Back-end improvements</vt:lpstr>
      <vt:lpstr>5: Decision Engine improvements</vt:lpstr>
      <vt:lpstr>6: Infrastructure improvements</vt:lpstr>
      <vt:lpstr>What conversion improvements can we expect?</vt:lpstr>
      <vt:lpstr>Google page-speed research</vt:lpstr>
      <vt:lpstr>Before and after</vt:lpstr>
      <vt:lpstr>How do we test page speed?</vt:lpstr>
      <vt:lpstr>What isn’t included?</vt:lpstr>
      <vt:lpstr>What does the page speed data mean?</vt:lpstr>
      <vt:lpstr>Homepage</vt:lpstr>
      <vt:lpstr>PowerPoint Presentation</vt:lpstr>
      <vt:lpstr>/loans</vt:lpstr>
      <vt:lpstr>PowerPoint Presentation</vt:lpstr>
      <vt:lpstr>/compare/personal-loans</vt:lpstr>
      <vt:lpstr>PowerPoint Presentation</vt:lpstr>
      <vt:lpstr>/compare/credit-cards</vt:lpstr>
      <vt:lpstr>PowerPoint Presentation</vt:lpstr>
      <vt:lpstr>/credit-cards/moneymatcher</vt:lpstr>
      <vt:lpstr>PowerPoint Presentation</vt:lpstr>
      <vt:lpstr>/wisdom</vt:lpstr>
      <vt:lpstr>PowerPoint Presentation</vt:lpstr>
      <vt:lpstr>/insights</vt:lpstr>
      <vt:lpstr>PowerPoint Presentation</vt:lpstr>
      <vt:lpstr>Time to Interactive (BETA)</vt:lpstr>
      <vt:lpstr>Conversion rate improvement</vt:lpstr>
      <vt:lpstr>How we compare with other sites</vt:lpstr>
      <vt:lpstr>Speed Index comparison (homepages)</vt:lpstr>
      <vt:lpstr>A great first step…</vt:lpstr>
      <vt:lpstr>Thank you</vt:lpstr>
      <vt:lpstr>Design improvements (detail – remove if unnecessary)</vt:lpstr>
      <vt:lpstr>Design improvements (detail – remove if unnecessary)</vt:lpstr>
      <vt:lpstr>Design improvements (detail – remove if unnecessary)</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AMP</dc:title>
  <dc:creator>Russell Jones</dc:creator>
  <cp:lastModifiedBy>Russell Jones</cp:lastModifiedBy>
  <cp:revision>996</cp:revision>
  <dcterms:created xsi:type="dcterms:W3CDTF">2017-06-15T09:52:45Z</dcterms:created>
  <dcterms:modified xsi:type="dcterms:W3CDTF">2018-04-09T15:51:49Z</dcterms:modified>
</cp:coreProperties>
</file>